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916c7e09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916c7e09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Hello Everyone</a:t>
            </a:r>
            <a:endParaRPr sz="2000"/>
          </a:p>
          <a:p>
            <a:pPr indent="0" lvl="0" marL="0" rtl="0" algn="l">
              <a:spcBef>
                <a:spcPts val="0"/>
              </a:spcBef>
              <a:spcAft>
                <a:spcPts val="0"/>
              </a:spcAft>
              <a:buNone/>
            </a:pPr>
            <a:r>
              <a:rPr lang="en" sz="2000"/>
              <a:t>I am Pasindu, and I will present our work QuePaxa: escaping the tyranny of timeout in consensus</a:t>
            </a:r>
            <a:endParaRPr sz="2000"/>
          </a:p>
          <a:p>
            <a:pPr indent="0" lvl="0" marL="0" rtl="0" algn="l">
              <a:spcBef>
                <a:spcPts val="0"/>
              </a:spcBef>
              <a:spcAft>
                <a:spcPts val="0"/>
              </a:spcAft>
              <a:buNone/>
            </a:pPr>
            <a:r>
              <a:rPr lang="en" sz="2000"/>
              <a:t>This work was done jointly with Cristina, Elefteris, Ewa, Phillip, Vero and my advisor Bryan Ford</a:t>
            </a:r>
            <a:endParaRPr sz="2000"/>
          </a:p>
          <a:p>
            <a:pPr indent="0" lvl="0" marL="0" rtl="0" algn="l">
              <a:spcBef>
                <a:spcPts val="0"/>
              </a:spcBef>
              <a:spcAft>
                <a:spcPts val="0"/>
              </a:spcAft>
              <a:buNone/>
            </a:pPr>
            <a:r>
              <a:t/>
            </a:r>
            <a:endParaRPr sz="2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916b827921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916b827921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Let us consider our </a:t>
            </a:r>
            <a:r>
              <a:rPr lang="en" sz="2100"/>
              <a:t>previous</a:t>
            </a:r>
            <a:r>
              <a:rPr lang="en" sz="2100"/>
              <a:t> </a:t>
            </a:r>
            <a:r>
              <a:rPr lang="en" sz="2100"/>
              <a:t>example</a:t>
            </a:r>
            <a:r>
              <a:rPr lang="en" sz="2100"/>
              <a:t> </a:t>
            </a:r>
            <a:endParaRPr sz="2100"/>
          </a:p>
          <a:p>
            <a:pPr indent="0" lvl="0" marL="0" rtl="0" algn="l">
              <a:spcBef>
                <a:spcPts val="0"/>
              </a:spcBef>
              <a:spcAft>
                <a:spcPts val="0"/>
              </a:spcAft>
              <a:buNone/>
            </a:pPr>
            <a:r>
              <a:rPr lang="en" sz="2100"/>
              <a:t>When the </a:t>
            </a:r>
            <a:r>
              <a:rPr lang="en" sz="2100"/>
              <a:t>timeout</a:t>
            </a:r>
            <a:r>
              <a:rPr lang="en" sz="2100"/>
              <a:t> is high, replica 2,3, and 4 wait a longer period before initiating a view change</a:t>
            </a:r>
            <a:endParaRPr sz="2100"/>
          </a:p>
          <a:p>
            <a:pPr indent="0" lvl="0" marL="0" rtl="0" algn="l">
              <a:spcBef>
                <a:spcPts val="0"/>
              </a:spcBef>
              <a:spcAft>
                <a:spcPts val="0"/>
              </a:spcAft>
              <a:buNone/>
            </a:pPr>
            <a:r>
              <a:rPr lang="en" sz="2100"/>
              <a:t>This results in high recovery time, which is not good for performance </a:t>
            </a:r>
            <a:endParaRPr sz="2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916b827921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916b827921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Let us see what happens when you pick the timeout too low</a:t>
            </a:r>
            <a:endParaRPr sz="2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916c7e09b3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916c7e09b3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In view 1, R1 is the elected leader</a:t>
            </a:r>
            <a:endParaRPr sz="1700"/>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rPr lang="en" sz="1700">
                <a:solidFill>
                  <a:schemeClr val="dk1"/>
                </a:solidFill>
              </a:rPr>
              <a:t>If R1 was not failed but it is just slower than the timeout permits, then these timeouts cause other replicas to ignore R1s messages</a:t>
            </a:r>
            <a:endParaRPr sz="1700">
              <a:solidFill>
                <a:schemeClr val="dk1"/>
              </a:solidFill>
            </a:endParaRPr>
          </a:p>
          <a:p>
            <a:pPr indent="0" lvl="0" marL="0" rtl="0" algn="l">
              <a:spcBef>
                <a:spcPts val="0"/>
              </a:spcBef>
              <a:spcAft>
                <a:spcPts val="0"/>
              </a:spcAft>
              <a:buClr>
                <a:schemeClr val="dk1"/>
              </a:buClr>
              <a:buSzPts val="1100"/>
              <a:buFont typeface="Arial"/>
              <a:buNone/>
            </a:pPr>
            <a:r>
              <a:t/>
            </a:r>
            <a:endParaRPr sz="1700">
              <a:solidFill>
                <a:schemeClr val="dk1"/>
              </a:solidFill>
            </a:endParaRPr>
          </a:p>
          <a:p>
            <a:pPr indent="0" lvl="0" marL="0" rtl="0" algn="l">
              <a:spcBef>
                <a:spcPts val="0"/>
              </a:spcBef>
              <a:spcAft>
                <a:spcPts val="0"/>
              </a:spcAft>
              <a:buClr>
                <a:schemeClr val="dk1"/>
              </a:buClr>
              <a:buSzPts val="1100"/>
              <a:buFont typeface="Arial"/>
              <a:buNone/>
            </a:pPr>
            <a:r>
              <a:rPr lang="en" sz="1700">
                <a:solidFill>
                  <a:schemeClr val="dk1"/>
                </a:solidFill>
              </a:rPr>
              <a:t>Hence replicas move to view 2 and R2 starts a leader election</a:t>
            </a:r>
            <a:endParaRPr sz="1700">
              <a:solidFill>
                <a:schemeClr val="dk1"/>
              </a:solidFill>
            </a:endParaRPr>
          </a:p>
          <a:p>
            <a:pPr indent="0" lvl="0" marL="0" rtl="0" algn="l">
              <a:spcBef>
                <a:spcPts val="0"/>
              </a:spcBef>
              <a:spcAft>
                <a:spcPts val="0"/>
              </a:spcAft>
              <a:buNone/>
            </a:pPr>
            <a:r>
              <a:t/>
            </a:r>
            <a:endParaRPr sz="1700"/>
          </a:p>
          <a:p>
            <a:pPr indent="0" lvl="0" marL="0" rtl="0" algn="l">
              <a:spcBef>
                <a:spcPts val="0"/>
              </a:spcBef>
              <a:spcAft>
                <a:spcPts val="0"/>
              </a:spcAft>
              <a:buClr>
                <a:schemeClr val="dk1"/>
              </a:buClr>
              <a:buSzPts val="1100"/>
              <a:buFont typeface="Arial"/>
              <a:buNone/>
            </a:pPr>
            <a:r>
              <a:rPr lang="en" sz="1700">
                <a:solidFill>
                  <a:schemeClr val="dk1"/>
                </a:solidFill>
              </a:rPr>
              <a:t>Low timeout cause other replicas  to ignore R2s prepare and they move to view 3</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 sz="1700"/>
              <a:t>This process can go forever without any leader making progress</a:t>
            </a:r>
            <a:endParaRPr sz="1700"/>
          </a:p>
          <a:p>
            <a:pPr indent="0" lvl="0" marL="0" rtl="0" algn="l">
              <a:spcBef>
                <a:spcPts val="0"/>
              </a:spcBef>
              <a:spcAft>
                <a:spcPts val="0"/>
              </a:spcAft>
              <a:buNone/>
            </a:pPr>
            <a:r>
              <a:rPr lang="en" sz="1700"/>
              <a:t>Nothing is committed during the entire execution </a:t>
            </a:r>
            <a:endParaRPr sz="17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916b827921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916b827921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Hence, we conclude, that leader based protocols have to sacrifice recovery time if they select a high timeout. If they select a low timeout, they risk sacrificing liveness.</a:t>
            </a:r>
            <a:endParaRPr sz="2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916c7e09b3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916c7e09b3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Finally, the third tyranny</a:t>
            </a:r>
            <a:endParaRPr sz="17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916c7e09b3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916c7e09b3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Manual configuration of timeouts</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 sz="1900"/>
              <a:t>When the timeouts are selected </a:t>
            </a:r>
            <a:r>
              <a:rPr lang="en" sz="1900"/>
              <a:t>manually, the protocol can</a:t>
            </a:r>
            <a:r>
              <a:rPr lang="en" sz="1900"/>
              <a:t> stuck with a live but slow leader replica </a:t>
            </a:r>
            <a:endParaRPr sz="1900"/>
          </a:p>
          <a:p>
            <a:pPr indent="0" lvl="0" marL="0" rtl="0" algn="l">
              <a:spcBef>
                <a:spcPts val="0"/>
              </a:spcBef>
              <a:spcAft>
                <a:spcPts val="0"/>
              </a:spcAft>
              <a:buClr>
                <a:schemeClr val="dk1"/>
              </a:buClr>
              <a:buSzPts val="1100"/>
              <a:buFont typeface="Arial"/>
              <a:buNone/>
            </a:pPr>
            <a:r>
              <a:rPr lang="en" sz="1900"/>
              <a:t>Also manual timeouts do not consider the dynamic network state </a:t>
            </a:r>
            <a:endParaRPr sz="1900"/>
          </a:p>
          <a:p>
            <a:pPr indent="0" lvl="0" marL="0" rtl="0" algn="l">
              <a:spcBef>
                <a:spcPts val="0"/>
              </a:spcBef>
              <a:spcAft>
                <a:spcPts val="0"/>
              </a:spcAft>
              <a:buClr>
                <a:schemeClr val="dk1"/>
              </a:buClr>
              <a:buSzPts val="1100"/>
              <a:buFont typeface="Arial"/>
              <a:buNone/>
            </a:pPr>
            <a:r>
              <a:t/>
            </a:r>
            <a:endParaRPr sz="1900"/>
          </a:p>
          <a:p>
            <a:pPr indent="0" lvl="0" marL="0" rtl="0" algn="l">
              <a:spcBef>
                <a:spcPts val="0"/>
              </a:spcBef>
              <a:spcAft>
                <a:spcPts val="0"/>
              </a:spcAft>
              <a:buNone/>
            </a:pPr>
            <a:r>
              <a:t/>
            </a:r>
            <a:endParaRPr sz="19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916c7e09b3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916c7e09b3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Having discussed the 3 tyranny of timeouts problems, i</a:t>
            </a:r>
            <a:r>
              <a:rPr lang="en" sz="2100"/>
              <a:t>n this research we ask,</a:t>
            </a:r>
            <a:endParaRPr sz="2100"/>
          </a:p>
          <a:p>
            <a:pPr indent="0" lvl="0" marL="0" rtl="0" algn="l">
              <a:spcBef>
                <a:spcPts val="0"/>
              </a:spcBef>
              <a:spcAft>
                <a:spcPts val="0"/>
              </a:spcAft>
              <a:buNone/>
            </a:pPr>
            <a:r>
              <a:rPr lang="en" sz="2100"/>
              <a:t>Are timeouts necessary for progress?</a:t>
            </a:r>
            <a:endParaRPr sz="2100"/>
          </a:p>
          <a:p>
            <a:pPr indent="0" lvl="0" marL="0" rtl="0" algn="l">
              <a:spcBef>
                <a:spcPts val="0"/>
              </a:spcBef>
              <a:spcAft>
                <a:spcPts val="0"/>
              </a:spcAft>
              <a:buNone/>
            </a:pPr>
            <a:r>
              <a:rPr lang="en" sz="2100"/>
              <a:t>Also we ask Can we eliminate the impact of timeout for liveness?</a:t>
            </a:r>
            <a:endParaRPr sz="2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916c7e09b3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916c7e09b3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There are asynchronous protocols, whose liveness </a:t>
            </a:r>
            <a:r>
              <a:rPr lang="en" sz="2000">
                <a:solidFill>
                  <a:schemeClr val="dk1"/>
                </a:solidFill>
              </a:rPr>
              <a:t>do not depend on timeouts.</a:t>
            </a:r>
            <a:endParaRPr sz="2000">
              <a:solidFill>
                <a:schemeClr val="dk1"/>
              </a:solidFill>
            </a:endParaRPr>
          </a:p>
          <a:p>
            <a:pPr indent="0" lvl="0" marL="0" rtl="0" algn="l">
              <a:spcBef>
                <a:spcPts val="0"/>
              </a:spcBef>
              <a:spcAft>
                <a:spcPts val="0"/>
              </a:spcAft>
              <a:buNone/>
            </a:pPr>
            <a:r>
              <a:rPr lang="en" sz="2000">
                <a:solidFill>
                  <a:schemeClr val="dk1"/>
                </a:solidFill>
              </a:rPr>
              <a:t>So do they solve our problem?</a:t>
            </a:r>
            <a:endParaRPr sz="2000"/>
          </a:p>
          <a:p>
            <a:pPr indent="0" lvl="0" marL="0" rtl="0" algn="l">
              <a:spcBef>
                <a:spcPts val="0"/>
              </a:spcBef>
              <a:spcAft>
                <a:spcPts val="0"/>
              </a:spcAft>
              <a:buNone/>
            </a:pPr>
            <a:r>
              <a:rPr lang="en" sz="2000"/>
              <a:t>Existing asynchronous protocols have quadratic or cubic complexity even in the normal case, hence inefficient than leader based protocols</a:t>
            </a:r>
            <a:endParaRPr sz="2000"/>
          </a:p>
          <a:p>
            <a:pPr indent="0" lvl="0" marL="0" rtl="0" algn="l">
              <a:spcBef>
                <a:spcPts val="0"/>
              </a:spcBef>
              <a:spcAft>
                <a:spcPts val="0"/>
              </a:spcAft>
              <a:buNone/>
            </a:pPr>
            <a:r>
              <a:rPr lang="en" sz="2000"/>
              <a:t>Hence they are rarely deployed </a:t>
            </a:r>
            <a:endParaRPr sz="2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916c7e09b3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916c7e09b3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In this research, we ask whether we can have an alternative approach to consensus, such that the choice of timeout does not affect the lieveness</a:t>
            </a:r>
            <a:endParaRPr sz="1700"/>
          </a:p>
          <a:p>
            <a:pPr indent="0" lvl="0" marL="0" rtl="0" algn="l">
              <a:spcBef>
                <a:spcPts val="0"/>
              </a:spcBef>
              <a:spcAft>
                <a:spcPts val="0"/>
              </a:spcAft>
              <a:buNone/>
            </a:pPr>
            <a:r>
              <a:rPr lang="en" sz="1700"/>
              <a:t>Our envisioned </a:t>
            </a:r>
            <a:r>
              <a:rPr lang="en" sz="1700"/>
              <a:t>approach</a:t>
            </a:r>
            <a:r>
              <a:rPr lang="en" sz="1700"/>
              <a:t> is as follows</a:t>
            </a:r>
            <a:endParaRPr sz="1700"/>
          </a:p>
          <a:p>
            <a:pPr indent="0" lvl="0" marL="0" rtl="0" algn="l">
              <a:spcBef>
                <a:spcPts val="0"/>
              </a:spcBef>
              <a:spcAft>
                <a:spcPts val="0"/>
              </a:spcAft>
              <a:buNone/>
            </a:pPr>
            <a:r>
              <a:rPr lang="en" sz="1700"/>
              <a:t>Rather than a fixed leader, there is a sequence of leaders </a:t>
            </a:r>
            <a:endParaRPr sz="1700"/>
          </a:p>
          <a:p>
            <a:pPr indent="0" lvl="0" marL="0" rtl="0" algn="l">
              <a:spcBef>
                <a:spcPts val="0"/>
              </a:spcBef>
              <a:spcAft>
                <a:spcPts val="0"/>
              </a:spcAft>
              <a:buNone/>
            </a:pPr>
            <a:r>
              <a:rPr lang="en" sz="1700"/>
              <a:t>Under normal conditions, leader 1 proposes, and others accept</a:t>
            </a:r>
            <a:endParaRPr sz="1700"/>
          </a:p>
          <a:p>
            <a:pPr indent="0" lvl="0" marL="0" rtl="0" algn="l">
              <a:spcBef>
                <a:spcPts val="0"/>
              </a:spcBef>
              <a:spcAft>
                <a:spcPts val="0"/>
              </a:spcAft>
              <a:buNone/>
            </a:pPr>
            <a:r>
              <a:rPr lang="en" sz="1700"/>
              <a:t>If leader 1 is slow, then without a view change, leader 2 starts to propose after a delay</a:t>
            </a:r>
            <a:endParaRPr sz="1700"/>
          </a:p>
          <a:p>
            <a:pPr indent="0" lvl="0" marL="0" rtl="0" algn="l">
              <a:spcBef>
                <a:spcPts val="0"/>
              </a:spcBef>
              <a:spcAft>
                <a:spcPts val="0"/>
              </a:spcAft>
              <a:buNone/>
            </a:pPr>
            <a:r>
              <a:rPr lang="en" sz="1700"/>
              <a:t>If both leader 1 and 2 are slow, then leader 3 starts to propose </a:t>
            </a:r>
            <a:endParaRPr sz="17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8e0670ea0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8e0670ea0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Our envisioned approach has a challenge, what if multiple proposers concurrently propose?</a:t>
            </a:r>
            <a:endParaRPr sz="1700">
              <a:solidFill>
                <a:schemeClr val="dk1"/>
              </a:solidFill>
            </a:endParaRPr>
          </a:p>
          <a:p>
            <a:pPr indent="0" lvl="0" marL="0" rtl="0" algn="l">
              <a:spcBef>
                <a:spcPts val="0"/>
              </a:spcBef>
              <a:spcAft>
                <a:spcPts val="0"/>
              </a:spcAft>
              <a:buNone/>
            </a:pPr>
            <a:r>
              <a:t/>
            </a:r>
            <a:endParaRPr sz="1700">
              <a:solidFill>
                <a:schemeClr val="dk1"/>
              </a:solidFill>
            </a:endParaRPr>
          </a:p>
          <a:p>
            <a:pPr indent="0" lvl="0" marL="0" rtl="0" algn="l">
              <a:spcBef>
                <a:spcPts val="0"/>
              </a:spcBef>
              <a:spcAft>
                <a:spcPts val="0"/>
              </a:spcAft>
              <a:buNone/>
            </a:pPr>
            <a:r>
              <a:rPr lang="en" sz="1700">
                <a:solidFill>
                  <a:schemeClr val="dk1"/>
                </a:solidFill>
              </a:rPr>
              <a:t>Leader 1 initially propose, and assuming the leader 1 is slow, leader 2 proposes concurrently.</a:t>
            </a:r>
            <a:endParaRPr sz="1700">
              <a:solidFill>
                <a:schemeClr val="dk1"/>
              </a:solidFill>
            </a:endParaRPr>
          </a:p>
          <a:p>
            <a:pPr indent="0" lvl="0" marL="0" rtl="0" algn="l">
              <a:spcBef>
                <a:spcPts val="0"/>
              </a:spcBef>
              <a:spcAft>
                <a:spcPts val="0"/>
              </a:spcAft>
              <a:buNone/>
            </a:pPr>
            <a:r>
              <a:t/>
            </a:r>
            <a:endParaRPr sz="1700">
              <a:solidFill>
                <a:schemeClr val="dk1"/>
              </a:solidFill>
            </a:endParaRPr>
          </a:p>
          <a:p>
            <a:pPr indent="0" lvl="0" marL="0" rtl="0" algn="l">
              <a:spcBef>
                <a:spcPts val="0"/>
              </a:spcBef>
              <a:spcAft>
                <a:spcPts val="0"/>
              </a:spcAft>
              <a:buClr>
                <a:schemeClr val="dk1"/>
              </a:buClr>
              <a:buSzPts val="1100"/>
              <a:buFont typeface="Arial"/>
              <a:buNone/>
            </a:pPr>
            <a:r>
              <a:rPr lang="en" sz="1700">
                <a:solidFill>
                  <a:schemeClr val="dk1"/>
                </a:solidFill>
              </a:rPr>
              <a:t>Can we support multiple proposers to be non destructive?</a:t>
            </a:r>
            <a:endParaRPr sz="17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916c7e09b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2916c7e09b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Suppose 3 replicas want to replicate state in a strongly consistent manner</a:t>
            </a:r>
            <a:endParaRPr sz="1800"/>
          </a:p>
          <a:p>
            <a:pPr indent="0" lvl="0" marL="0" rtl="0" algn="l">
              <a:spcBef>
                <a:spcPts val="0"/>
              </a:spcBef>
              <a:spcAft>
                <a:spcPts val="0"/>
              </a:spcAft>
              <a:buNone/>
            </a:pPr>
            <a:r>
              <a:rPr lang="en" sz="1800"/>
              <a:t>They use consensus to have a totally ordered log</a:t>
            </a:r>
            <a:endParaRPr sz="1800"/>
          </a:p>
          <a:p>
            <a:pPr indent="0" lvl="0" marL="0" rtl="0" algn="l">
              <a:spcBef>
                <a:spcPts val="0"/>
              </a:spcBef>
              <a:spcAft>
                <a:spcPts val="0"/>
              </a:spcAft>
              <a:buNone/>
            </a:pPr>
            <a:r>
              <a:rPr lang="en" sz="1800"/>
              <a:t>Even if a minority of replicas fail, replicas maintain consistency</a:t>
            </a:r>
            <a:endParaRPr sz="1800"/>
          </a:p>
          <a:p>
            <a:pPr indent="0" lvl="0" marL="0" rtl="0" algn="l">
              <a:spcBef>
                <a:spcPts val="0"/>
              </a:spcBef>
              <a:spcAft>
                <a:spcPts val="0"/>
              </a:spcAft>
              <a:buNone/>
            </a:pPr>
            <a:r>
              <a:t/>
            </a:r>
            <a:endParaRPr sz="18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916c7e09b3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916c7e09b3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Our envisioned consensus protocol have some parallels </a:t>
            </a:r>
            <a:r>
              <a:rPr lang="en" sz="1800"/>
              <a:t>with</a:t>
            </a:r>
            <a:r>
              <a:rPr lang="en" sz="1800"/>
              <a:t> a technique called </a:t>
            </a:r>
            <a:r>
              <a:rPr lang="en" sz="1800"/>
              <a:t>hedging</a:t>
            </a:r>
            <a:r>
              <a:rPr lang="en" sz="1800"/>
              <a:t>, so let us briefly look at hedging</a:t>
            </a:r>
            <a:endParaRPr sz="1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916c7e09b3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916c7e09b3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Hedging, is a technique to curb the latency variability by issuing parallel requests </a:t>
            </a:r>
            <a:endParaRPr sz="1900"/>
          </a:p>
          <a:p>
            <a:pPr indent="0" lvl="0" marL="0" rtl="0" algn="l">
              <a:spcBef>
                <a:spcPts val="0"/>
              </a:spcBef>
              <a:spcAft>
                <a:spcPts val="0"/>
              </a:spcAft>
              <a:buNone/>
            </a:pPr>
            <a:r>
              <a:rPr lang="en" sz="1900"/>
              <a:t>Assume a 2 tier architecture with 1 server in tier 1 and 3 stores in tier 2</a:t>
            </a:r>
            <a:endParaRPr sz="1900"/>
          </a:p>
          <a:p>
            <a:pPr indent="0" lvl="0" marL="0" rtl="0" algn="l">
              <a:spcBef>
                <a:spcPts val="0"/>
              </a:spcBef>
              <a:spcAft>
                <a:spcPts val="0"/>
              </a:spcAft>
              <a:buNone/>
            </a:pPr>
            <a:r>
              <a:rPr lang="en" sz="1900"/>
              <a:t>To process a request. Server needs to get a response from at least 1 store</a:t>
            </a:r>
            <a:endParaRPr sz="1900"/>
          </a:p>
          <a:p>
            <a:pPr indent="0" lvl="0" marL="0" rtl="0" algn="l">
              <a:spcBef>
                <a:spcPts val="0"/>
              </a:spcBef>
              <a:spcAft>
                <a:spcPts val="0"/>
              </a:spcAft>
              <a:buNone/>
            </a:pPr>
            <a:r>
              <a:rPr lang="en" sz="1900"/>
              <a:t>The server sends parallel </a:t>
            </a:r>
            <a:r>
              <a:rPr lang="en" sz="1900"/>
              <a:t>requests</a:t>
            </a:r>
            <a:r>
              <a:rPr lang="en" sz="1900"/>
              <a:t> to multiple servers, assuming that at least one of them will respond quickly</a:t>
            </a:r>
            <a:endParaRPr sz="1900"/>
          </a:p>
          <a:p>
            <a:pPr indent="0" lvl="0" marL="0" rtl="0" algn="l">
              <a:spcBef>
                <a:spcPts val="0"/>
              </a:spcBef>
              <a:spcAft>
                <a:spcPts val="0"/>
              </a:spcAft>
              <a:buNone/>
            </a:pPr>
            <a:r>
              <a:rPr lang="en" sz="1900"/>
              <a:t>S</a:t>
            </a:r>
            <a:r>
              <a:rPr lang="en" sz="1900"/>
              <a:t>ome stores responds to the request</a:t>
            </a:r>
            <a:endParaRPr sz="1900"/>
          </a:p>
          <a:p>
            <a:pPr indent="0" lvl="0" marL="0" rtl="0" algn="l">
              <a:spcBef>
                <a:spcPts val="0"/>
              </a:spcBef>
              <a:spcAft>
                <a:spcPts val="0"/>
              </a:spcAft>
              <a:buNone/>
            </a:pPr>
            <a:r>
              <a:rPr lang="en" sz="1900"/>
              <a:t>When server receives multiple responses they do not interfere with each other, and this is the key idea of hedging</a:t>
            </a:r>
            <a:endParaRPr sz="1900"/>
          </a:p>
          <a:p>
            <a:pPr indent="0" lvl="0" marL="0" rtl="0" algn="l">
              <a:spcBef>
                <a:spcPts val="0"/>
              </a:spcBef>
              <a:spcAft>
                <a:spcPts val="0"/>
              </a:spcAft>
              <a:buNone/>
            </a:pPr>
            <a:r>
              <a:rPr lang="en" sz="1900"/>
              <a:t>Can apply hedging to consensus such that the concurrent proposals do not destructively interfere?</a:t>
            </a:r>
            <a:endParaRPr sz="19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916c7e09b3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916c7e09b3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WIth that we are ready to explore QuePaxa</a:t>
            </a:r>
            <a:endParaRPr sz="19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916c7e09b3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916c7e09b3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QuePaxa makes the following contributions</a:t>
            </a:r>
            <a:endParaRPr sz="1600"/>
          </a:p>
          <a:p>
            <a:pPr indent="0" lvl="0" marL="0" rtl="0" algn="l">
              <a:spcBef>
                <a:spcPts val="0"/>
              </a:spcBef>
              <a:spcAft>
                <a:spcPts val="0"/>
              </a:spcAft>
              <a:buClr>
                <a:schemeClr val="dk1"/>
              </a:buClr>
              <a:buSzPts val="1100"/>
              <a:buFont typeface="Arial"/>
              <a:buNone/>
            </a:pPr>
            <a:r>
              <a:rPr lang="en" sz="1600"/>
              <a:t>A consensus protocol that eliminates the “tyranny of timeouts” problem for liveness </a:t>
            </a:r>
            <a:endParaRPr sz="1600"/>
          </a:p>
          <a:p>
            <a:pPr indent="0" lvl="0" marL="0" rtl="0" algn="l">
              <a:spcBef>
                <a:spcPts val="0"/>
              </a:spcBef>
              <a:spcAft>
                <a:spcPts val="0"/>
              </a:spcAft>
              <a:buClr>
                <a:schemeClr val="dk1"/>
              </a:buClr>
              <a:buSzPts val="1100"/>
              <a:buFont typeface="Arial"/>
              <a:buNone/>
            </a:pPr>
            <a:r>
              <a:rPr lang="en" sz="1600"/>
              <a:t>First consensus protocol to support hedging in consensus </a:t>
            </a:r>
            <a:endParaRPr sz="1600"/>
          </a:p>
          <a:p>
            <a:pPr indent="0" lvl="0" marL="0" rtl="0" algn="l">
              <a:spcBef>
                <a:spcPts val="0"/>
              </a:spcBef>
              <a:spcAft>
                <a:spcPts val="0"/>
              </a:spcAft>
              <a:buClr>
                <a:schemeClr val="dk1"/>
              </a:buClr>
              <a:buSzPts val="1100"/>
              <a:buFont typeface="Arial"/>
              <a:buNone/>
            </a:pPr>
            <a:r>
              <a:rPr lang="en" sz="1600"/>
              <a:t>A novel consensus protocol that is as good as the </a:t>
            </a:r>
            <a:r>
              <a:rPr lang="en" sz="1600"/>
              <a:t>existing</a:t>
            </a:r>
            <a:r>
              <a:rPr lang="en" sz="1600"/>
              <a:t> leader based protocols under normal case network conditions while providing robustness against adversarial network conditions</a:t>
            </a:r>
            <a:endParaRPr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None/>
            </a:pPr>
            <a:r>
              <a:t/>
            </a:r>
            <a:endParaRPr sz="16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916c7e09b3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916c7e09b3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This is the mini road map for quepaxa</a:t>
            </a:r>
            <a:endParaRPr sz="1900"/>
          </a:p>
          <a:p>
            <a:pPr indent="0" lvl="0" marL="0" rtl="0" algn="l">
              <a:spcBef>
                <a:spcPts val="0"/>
              </a:spcBef>
              <a:spcAft>
                <a:spcPts val="0"/>
              </a:spcAft>
              <a:buNone/>
            </a:pPr>
            <a:r>
              <a:rPr lang="en" sz="1900"/>
              <a:t>We first give you an operational overview of QuePaxa</a:t>
            </a:r>
            <a:endParaRPr sz="1900"/>
          </a:p>
          <a:p>
            <a:pPr indent="0" lvl="0" marL="0" rtl="0" algn="l">
              <a:spcBef>
                <a:spcPts val="0"/>
              </a:spcBef>
              <a:spcAft>
                <a:spcPts val="0"/>
              </a:spcAft>
              <a:buNone/>
            </a:pPr>
            <a:r>
              <a:rPr lang="en" sz="1900"/>
              <a:t>Second, we discuss abstract quepaxa, which is a simplified version of quepaxa for ease of understanding, and its safety and liveness properties</a:t>
            </a:r>
            <a:endParaRPr sz="1900"/>
          </a:p>
          <a:p>
            <a:pPr indent="0" lvl="0" marL="0" rtl="0" algn="l">
              <a:spcBef>
                <a:spcPts val="0"/>
              </a:spcBef>
              <a:spcAft>
                <a:spcPts val="0"/>
              </a:spcAft>
              <a:buNone/>
            </a:pPr>
            <a:r>
              <a:rPr lang="en" sz="1900"/>
              <a:t>And then we show how we convert this abstract quepaxa to  the concrete quepaxa protocol</a:t>
            </a:r>
            <a:endParaRPr sz="19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916c7e09b3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2916c7e09b3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In QuePaxa, each replica plays two roles, Proposers and Recorders</a:t>
            </a:r>
            <a:endParaRPr sz="2500"/>
          </a:p>
          <a:p>
            <a:pPr indent="0" lvl="0" marL="0" rtl="0" algn="l">
              <a:spcBef>
                <a:spcPts val="0"/>
              </a:spcBef>
              <a:spcAft>
                <a:spcPts val="0"/>
              </a:spcAft>
              <a:buClr>
                <a:schemeClr val="dk1"/>
              </a:buClr>
              <a:buSzPts val="1100"/>
              <a:buFont typeface="Arial"/>
              <a:buNone/>
            </a:pPr>
            <a:r>
              <a:rPr lang="en" sz="2500">
                <a:solidFill>
                  <a:schemeClr val="dk1"/>
                </a:solidFill>
              </a:rPr>
              <a:t>The recorders are passive memory units, that store the state </a:t>
            </a:r>
            <a:endParaRPr sz="2500"/>
          </a:p>
          <a:p>
            <a:pPr indent="0" lvl="0" marL="0" rtl="0" algn="l">
              <a:spcBef>
                <a:spcPts val="0"/>
              </a:spcBef>
              <a:spcAft>
                <a:spcPts val="0"/>
              </a:spcAft>
              <a:buNone/>
            </a:pPr>
            <a:r>
              <a:rPr lang="en" sz="2500"/>
              <a:t>The proposers are active and drive the consensus by sending RPCs to Recorders </a:t>
            </a:r>
            <a:endParaRPr sz="2500"/>
          </a:p>
          <a:p>
            <a:pPr indent="0" lvl="0" marL="0" rtl="0" algn="l">
              <a:spcBef>
                <a:spcPts val="0"/>
              </a:spcBef>
              <a:spcAft>
                <a:spcPts val="0"/>
              </a:spcAft>
              <a:buNone/>
            </a:pPr>
            <a:r>
              <a:rPr lang="en" sz="2500"/>
              <a:t>Submitters submit commands to proposers </a:t>
            </a:r>
            <a:endParaRPr sz="25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91fb05f4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91fb05f4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Like Paxos, </a:t>
            </a:r>
            <a:r>
              <a:rPr lang="en" sz="2100"/>
              <a:t>QuePaxa runs the protocol for each slot where a slot is a consensus instance</a:t>
            </a:r>
            <a:endParaRPr sz="2100"/>
          </a:p>
          <a:p>
            <a:pPr indent="0" lvl="0" marL="0" rtl="0" algn="l">
              <a:spcBef>
                <a:spcPts val="0"/>
              </a:spcBef>
              <a:spcAft>
                <a:spcPts val="0"/>
              </a:spcAft>
              <a:buNone/>
            </a:pPr>
            <a:r>
              <a:rPr lang="en" sz="2100"/>
              <a:t>Each slot contains multiple rounds and within a round there are 4 phases</a:t>
            </a:r>
            <a:endParaRPr sz="21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91fb05f42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91fb05f42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 given round, QuePaxa has four phases</a:t>
            </a:r>
            <a:endParaRPr sz="2000"/>
          </a:p>
          <a:p>
            <a:pPr indent="0" lvl="0" marL="0" rtl="0" algn="l">
              <a:spcBef>
                <a:spcPts val="0"/>
              </a:spcBef>
              <a:spcAft>
                <a:spcPts val="0"/>
              </a:spcAft>
              <a:buNone/>
            </a:pPr>
            <a:r>
              <a:rPr lang="en" sz="2000"/>
              <a:t>In phase 0, the proposers flip a coin and assign a </a:t>
            </a:r>
            <a:r>
              <a:rPr lang="en" sz="2000"/>
              <a:t>priority to their proposals, and send the proposal to all the recorders</a:t>
            </a:r>
            <a:endParaRPr sz="2000"/>
          </a:p>
          <a:p>
            <a:pPr indent="0" lvl="0" marL="0" rtl="0" algn="l">
              <a:spcBef>
                <a:spcPts val="0"/>
              </a:spcBef>
              <a:spcAft>
                <a:spcPts val="0"/>
              </a:spcAft>
              <a:buNone/>
            </a:pPr>
            <a:r>
              <a:rPr lang="en" sz="2000"/>
              <a:t>Then in phase 1 to 3, each proposer propagates the learnt values from the recorders</a:t>
            </a:r>
            <a:endParaRPr sz="2000"/>
          </a:p>
          <a:p>
            <a:pPr indent="0" lvl="0" marL="0" rtl="0" algn="l">
              <a:spcBef>
                <a:spcPts val="0"/>
              </a:spcBef>
              <a:spcAft>
                <a:spcPts val="0"/>
              </a:spcAft>
              <a:buNone/>
            </a:pPr>
            <a:r>
              <a:rPr lang="en" sz="2000"/>
              <a:t>The proposers decide in two occasions: (1) in the phase 0, if the network is synchronous, and only 1 proposer is proposing and (2) at the end of 2nd phase, with some probability </a:t>
            </a:r>
            <a:endParaRPr sz="2000"/>
          </a:p>
          <a:p>
            <a:pPr indent="0" lvl="0" marL="0" rtl="0" algn="l">
              <a:spcBef>
                <a:spcPts val="0"/>
              </a:spcBef>
              <a:spcAft>
                <a:spcPts val="0"/>
              </a:spcAft>
              <a:buNone/>
            </a:pPr>
            <a:r>
              <a:t/>
            </a:r>
            <a:endParaRPr sz="2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923f93495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923f93495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Having seen the architecture and the protocol overview, we now discuss the abstract QuePaxa protocol, which is a simplified version of QuePaxa, that is used for </a:t>
            </a:r>
            <a:r>
              <a:rPr lang="en" sz="1900"/>
              <a:t>illustration</a:t>
            </a:r>
            <a:r>
              <a:rPr lang="en" sz="1900"/>
              <a:t> purposes</a:t>
            </a:r>
            <a:endParaRPr sz="19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916c7e09b3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916c7e09b3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Any asynchronous protocol has to solve 2 challenges : replica failures and network asynchrony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As a first step, let us assume that the network is synchronous and solve only the replica failure challenge first, the resulting protocol is called abstract quepaxa</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We assume a primitive called </a:t>
            </a:r>
            <a:r>
              <a:rPr lang="en" sz="1800">
                <a:solidFill>
                  <a:schemeClr val="dk1"/>
                </a:solidFill>
              </a:rPr>
              <a:t>threshold synchronous broadcast</a:t>
            </a:r>
            <a:r>
              <a:rPr lang="en" sz="1800"/>
              <a:t> </a:t>
            </a:r>
            <a:r>
              <a:rPr lang="en" sz="1800"/>
              <a:t> a novel network abstraction that provides lock step synchrony to consensus layer </a:t>
            </a:r>
            <a:endParaRPr sz="18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916c7e09b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916c7e09b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Consensus has been studied over 4 decades</a:t>
            </a:r>
            <a:endParaRPr sz="1900"/>
          </a:p>
          <a:p>
            <a:pPr indent="0" lvl="0" marL="0" rtl="0" algn="l">
              <a:spcBef>
                <a:spcPts val="0"/>
              </a:spcBef>
              <a:spcAft>
                <a:spcPts val="0"/>
              </a:spcAft>
              <a:buNone/>
            </a:pPr>
            <a:r>
              <a:rPr lang="en" sz="1900"/>
              <a:t>And also deployed in real world systems </a:t>
            </a:r>
            <a:endParaRPr sz="19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916c7e09b3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916c7e09b3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Abstract QuePaxa uses randomization to </a:t>
            </a:r>
            <a:r>
              <a:rPr lang="en" sz="2100"/>
              <a:t>prioritize</a:t>
            </a:r>
            <a:r>
              <a:rPr lang="en" sz="2100"/>
              <a:t> proposals </a:t>
            </a:r>
            <a:endParaRPr sz="2100"/>
          </a:p>
          <a:p>
            <a:pPr indent="0" lvl="0" marL="0" rtl="0" algn="l">
              <a:spcBef>
                <a:spcPts val="0"/>
              </a:spcBef>
              <a:spcAft>
                <a:spcPts val="0"/>
              </a:spcAft>
              <a:buNone/>
            </a:pPr>
            <a:r>
              <a:rPr lang="en" sz="2100"/>
              <a:t>Abstract quepaxa uses 3 tcasts steps </a:t>
            </a:r>
            <a:endParaRPr sz="2100"/>
          </a:p>
          <a:p>
            <a:pPr indent="0" lvl="0" marL="0" rtl="0" algn="l">
              <a:spcBef>
                <a:spcPts val="0"/>
              </a:spcBef>
              <a:spcAft>
                <a:spcPts val="0"/>
              </a:spcAft>
              <a:buNone/>
            </a:pPr>
            <a:r>
              <a:rPr lang="en" sz="2100"/>
              <a:t>the point here is just that it’s a conceptually simple protocol that I’ll explain in the next few slides</a:t>
            </a:r>
            <a:r>
              <a:rPr lang="en" sz="2100">
                <a:solidFill>
                  <a:schemeClr val="dk1"/>
                </a:solidFill>
              </a:rPr>
              <a:t> </a:t>
            </a:r>
            <a:endParaRPr sz="21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916c7e09b3_0_4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1" name="Google Shape;791;g2916c7e09b3_0_49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2200"/>
              <a:t>We said we rely on tcast to abstract away network asynchrony. Let us see what tcast gives us</a:t>
            </a:r>
            <a:endParaRPr sz="2300"/>
          </a:p>
          <a:p>
            <a:pPr indent="0" lvl="0" marL="0" rtl="0" algn="l">
              <a:spcBef>
                <a:spcPts val="0"/>
              </a:spcBef>
              <a:spcAft>
                <a:spcPts val="0"/>
              </a:spcAft>
              <a:buNone/>
            </a:pPr>
            <a:r>
              <a:rPr lang="en" sz="2200"/>
              <a:t>Each node proposes a value, for example Alice proposes A, Bob proposes B, Charlie proposes C. And they use tcast to distribute the proposals and learn of other proposals. </a:t>
            </a:r>
            <a:endParaRPr sz="2300"/>
          </a:p>
          <a:p>
            <a:pPr indent="0" lvl="0" marL="0" rtl="0" algn="l">
              <a:spcBef>
                <a:spcPts val="0"/>
              </a:spcBef>
              <a:spcAft>
                <a:spcPts val="0"/>
              </a:spcAft>
              <a:buNone/>
            </a:pPr>
            <a:r>
              <a:t/>
            </a:r>
            <a:endParaRPr sz="2200"/>
          </a:p>
          <a:p>
            <a:pPr indent="0" lvl="0" marL="0" rtl="0" algn="l">
              <a:spcBef>
                <a:spcPts val="0"/>
              </a:spcBef>
              <a:spcAft>
                <a:spcPts val="0"/>
              </a:spcAft>
              <a:buNone/>
            </a:pPr>
            <a:r>
              <a:rPr lang="en" sz="2200"/>
              <a:t>The first property of tcast: each node learns a majority of proposals. For instance, Alice learns A and B, Bob learns A and B and Charlie learns B and C</a:t>
            </a:r>
            <a:endParaRPr sz="2300"/>
          </a:p>
          <a:p>
            <a:pPr indent="0" lvl="0" marL="0" rtl="0" algn="l">
              <a:spcBef>
                <a:spcPts val="0"/>
              </a:spcBef>
              <a:spcAft>
                <a:spcPts val="0"/>
              </a:spcAft>
              <a:buNone/>
            </a:pPr>
            <a:r>
              <a:t/>
            </a:r>
            <a:endParaRPr sz="2200"/>
          </a:p>
          <a:p>
            <a:pPr indent="0" lvl="0" marL="0" rtl="0" algn="l">
              <a:spcBef>
                <a:spcPts val="0"/>
              </a:spcBef>
              <a:spcAft>
                <a:spcPts val="0"/>
              </a:spcAft>
              <a:buNone/>
            </a:pPr>
            <a:r>
              <a:rPr lang="en" sz="2200"/>
              <a:t>The second property of tcast: each node learns a proposal that all nodes know to exist.</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For example Alice, Bob and Charlie learn that all other nodes know of proposal B to exist.</a:t>
            </a:r>
            <a:endParaRPr sz="2200"/>
          </a:p>
          <a:p>
            <a:pPr indent="0" lvl="0" marL="0" rtl="0" algn="l">
              <a:spcBef>
                <a:spcPts val="0"/>
              </a:spcBef>
              <a:spcAft>
                <a:spcPts val="0"/>
              </a:spcAft>
              <a:buNone/>
            </a:pPr>
            <a:r>
              <a:rPr lang="en" sz="2200"/>
              <a:t>In general, Tcast does not provide any guarantee that nodes learn the same sets (no consensus yet).</a:t>
            </a:r>
            <a:endParaRPr sz="2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916c7e09b3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916c7e09b3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rPr>
              <a:t>Sets from one tcast invocation are insufficient for consensus</a:t>
            </a:r>
            <a:endParaRPr sz="2400">
              <a:solidFill>
                <a:schemeClr val="dk1"/>
              </a:solidFill>
            </a:endParaRPr>
          </a:p>
          <a:p>
            <a:pPr indent="0" lvl="0" marL="0" rtl="0" algn="l">
              <a:spcBef>
                <a:spcPts val="0"/>
              </a:spcBef>
              <a:spcAft>
                <a:spcPts val="0"/>
              </a:spcAft>
              <a:buNone/>
            </a:pPr>
            <a:r>
              <a:rPr lang="en" sz="2400">
                <a:solidFill>
                  <a:schemeClr val="dk1"/>
                </a:solidFill>
              </a:rPr>
              <a:t>Using multiple tcast calls, each node approximate what other nodes know about the sets</a:t>
            </a:r>
            <a:endParaRPr sz="2400">
              <a:solidFill>
                <a:schemeClr val="dk1"/>
              </a:solidFill>
            </a:endParaRPr>
          </a:p>
          <a:p>
            <a:pPr indent="0" lvl="0" marL="0" rtl="0" algn="l">
              <a:lnSpc>
                <a:spcPct val="115000"/>
              </a:lnSpc>
              <a:spcBef>
                <a:spcPts val="0"/>
              </a:spcBef>
              <a:spcAft>
                <a:spcPts val="0"/>
              </a:spcAft>
              <a:buClr>
                <a:schemeClr val="dk1"/>
              </a:buClr>
              <a:buFont typeface="Arial"/>
              <a:buNone/>
            </a:pPr>
            <a:r>
              <a:rPr lang="en" sz="2400">
                <a:solidFill>
                  <a:srgbClr val="222222"/>
                </a:solidFill>
              </a:rPr>
              <a:t>Therefore, We use three tcast calls to achieve the following: all nodes learn three sets: existent set, common set , universal set.</a:t>
            </a:r>
            <a:endParaRPr sz="2400">
              <a:solidFill>
                <a:srgbClr val="222222"/>
              </a:solidFill>
            </a:endParaRPr>
          </a:p>
          <a:p>
            <a:pPr indent="0" lvl="0" marL="0" rtl="0" algn="l">
              <a:lnSpc>
                <a:spcPct val="115000"/>
              </a:lnSpc>
              <a:spcBef>
                <a:spcPts val="0"/>
              </a:spcBef>
              <a:spcAft>
                <a:spcPts val="0"/>
              </a:spcAft>
              <a:buClr>
                <a:schemeClr val="dk1"/>
              </a:buClr>
              <a:buFont typeface="Arial"/>
              <a:buNone/>
            </a:pPr>
            <a:r>
              <a:rPr lang="en" sz="2400">
                <a:solidFill>
                  <a:srgbClr val="222222"/>
                </a:solidFill>
              </a:rPr>
              <a:t>If Alice knows that a proposal exists, its in her existent set</a:t>
            </a:r>
            <a:endParaRPr sz="2500">
              <a:solidFill>
                <a:schemeClr val="dk1"/>
              </a:solidFill>
            </a:endParaRPr>
          </a:p>
          <a:p>
            <a:pPr indent="0" lvl="0" marL="0" rtl="0" algn="l">
              <a:lnSpc>
                <a:spcPct val="115000"/>
              </a:lnSpc>
              <a:spcBef>
                <a:spcPts val="0"/>
              </a:spcBef>
              <a:spcAft>
                <a:spcPts val="0"/>
              </a:spcAft>
              <a:buClr>
                <a:schemeClr val="dk1"/>
              </a:buClr>
              <a:buFont typeface="Arial"/>
              <a:buNone/>
            </a:pPr>
            <a:r>
              <a:rPr lang="en" sz="2400">
                <a:solidFill>
                  <a:srgbClr val="222222"/>
                </a:solidFill>
              </a:rPr>
              <a:t>If Alice knows that all nodes know a proposal to exist - it’s in Alice’s common set</a:t>
            </a:r>
            <a:endParaRPr sz="2500">
              <a:solidFill>
                <a:schemeClr val="dk1"/>
              </a:solidFill>
            </a:endParaRPr>
          </a:p>
          <a:p>
            <a:pPr indent="0" lvl="0" marL="0" rtl="0" algn="l">
              <a:lnSpc>
                <a:spcPct val="115000"/>
              </a:lnSpc>
              <a:spcBef>
                <a:spcPts val="0"/>
              </a:spcBef>
              <a:spcAft>
                <a:spcPts val="0"/>
              </a:spcAft>
              <a:buNone/>
            </a:pPr>
            <a:r>
              <a:rPr lang="en" sz="2400">
                <a:solidFill>
                  <a:srgbClr val="222222"/>
                </a:solidFill>
              </a:rPr>
              <a:t>If Alice knows that all nodes know a proposal to be common - it’s in Alice’s universal set</a:t>
            </a:r>
            <a:endParaRPr sz="2400">
              <a:solidFill>
                <a:srgbClr val="222222"/>
              </a:solidFill>
            </a:endParaRPr>
          </a:p>
          <a:p>
            <a:pPr indent="0" lvl="0" marL="0" rtl="0" algn="l">
              <a:lnSpc>
                <a:spcPct val="115000"/>
              </a:lnSpc>
              <a:spcBef>
                <a:spcPts val="0"/>
              </a:spcBef>
              <a:spcAft>
                <a:spcPts val="0"/>
              </a:spcAft>
              <a:buNone/>
            </a:pPr>
            <a:r>
              <a:rPr lang="en" sz="2400">
                <a:solidFill>
                  <a:srgbClr val="222222"/>
                </a:solidFill>
              </a:rPr>
              <a:t>The key relationship that enables QuePaxa to reach consensus is this inclusion relationship. This means, any node’s universal set is included in any node’s common set, which is in turn included in any node’s existent set.</a:t>
            </a:r>
            <a:endParaRPr sz="2400">
              <a:solidFill>
                <a:srgbClr val="222222"/>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916c7e09b3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2916c7e09b3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2700">
                <a:solidFill>
                  <a:schemeClr val="dk1"/>
                </a:solidFill>
              </a:rPr>
              <a:t>This is a visual depiction of the set relationship.</a:t>
            </a:r>
            <a:endParaRPr sz="2700">
              <a:solidFill>
                <a:schemeClr val="dk1"/>
              </a:solidFill>
            </a:endParaRPr>
          </a:p>
          <a:p>
            <a:pPr indent="0" lvl="0" marL="0" rtl="0" algn="l">
              <a:spcBef>
                <a:spcPts val="0"/>
              </a:spcBef>
              <a:spcAft>
                <a:spcPts val="0"/>
              </a:spcAft>
              <a:buClr>
                <a:schemeClr val="dk1"/>
              </a:buClr>
              <a:buFont typeface="Arial"/>
              <a:buNone/>
            </a:pPr>
            <a:r>
              <a:t/>
            </a:r>
            <a:endParaRPr sz="2700">
              <a:solidFill>
                <a:schemeClr val="dk1"/>
              </a:solidFill>
            </a:endParaRPr>
          </a:p>
          <a:p>
            <a:pPr indent="0" lvl="0" marL="0" rtl="0" algn="l">
              <a:spcBef>
                <a:spcPts val="0"/>
              </a:spcBef>
              <a:spcAft>
                <a:spcPts val="0"/>
              </a:spcAft>
              <a:buClr>
                <a:schemeClr val="dk1"/>
              </a:buClr>
              <a:buFont typeface="Arial"/>
              <a:buNone/>
            </a:pPr>
            <a:r>
              <a:rPr lang="en" sz="2700">
                <a:solidFill>
                  <a:schemeClr val="dk1"/>
                </a:solidFill>
              </a:rPr>
              <a:t>First each node form the existent set</a:t>
            </a:r>
            <a:endParaRPr sz="2700">
              <a:solidFill>
                <a:schemeClr val="dk1"/>
              </a:solidFill>
            </a:endParaRPr>
          </a:p>
          <a:p>
            <a:pPr indent="0" lvl="0" marL="0" rtl="0" algn="l">
              <a:spcBef>
                <a:spcPts val="0"/>
              </a:spcBef>
              <a:spcAft>
                <a:spcPts val="0"/>
              </a:spcAft>
              <a:buClr>
                <a:schemeClr val="dk1"/>
              </a:buClr>
              <a:buFont typeface="Arial"/>
              <a:buNone/>
            </a:pPr>
            <a:r>
              <a:rPr lang="en" sz="2700">
                <a:solidFill>
                  <a:schemeClr val="dk1"/>
                </a:solidFill>
              </a:rPr>
              <a:t>Then the common set</a:t>
            </a:r>
            <a:endParaRPr sz="2700">
              <a:solidFill>
                <a:schemeClr val="dk1"/>
              </a:solidFill>
            </a:endParaRPr>
          </a:p>
          <a:p>
            <a:pPr indent="0" lvl="0" marL="0" rtl="0" algn="l">
              <a:spcBef>
                <a:spcPts val="0"/>
              </a:spcBef>
              <a:spcAft>
                <a:spcPts val="0"/>
              </a:spcAft>
              <a:buClr>
                <a:schemeClr val="dk1"/>
              </a:buClr>
              <a:buFont typeface="Arial"/>
              <a:buNone/>
            </a:pPr>
            <a:r>
              <a:rPr lang="en" sz="2700">
                <a:solidFill>
                  <a:schemeClr val="dk1"/>
                </a:solidFill>
              </a:rPr>
              <a:t>And finally the universal set</a:t>
            </a:r>
            <a:endParaRPr sz="2700">
              <a:solidFill>
                <a:schemeClr val="dk1"/>
              </a:solidFill>
            </a:endParaRPr>
          </a:p>
          <a:p>
            <a:pPr indent="0" lvl="0" marL="0" rtl="0" algn="l">
              <a:spcBef>
                <a:spcPts val="0"/>
              </a:spcBef>
              <a:spcAft>
                <a:spcPts val="0"/>
              </a:spcAft>
              <a:buNone/>
            </a:pPr>
            <a:r>
              <a:rPr lang="en" sz="2700">
                <a:solidFill>
                  <a:schemeClr val="dk1"/>
                </a:solidFill>
              </a:rPr>
              <a:t>Any node’s universal set, depicted in green, is a subset of any node’s common set, depicted in orange, which is a subset of any node’s existent set, depicted in blue.</a:t>
            </a:r>
            <a:endParaRPr sz="2700">
              <a:solidFill>
                <a:schemeClr val="dk1"/>
              </a:solidFill>
            </a:endParaRPr>
          </a:p>
          <a:p>
            <a:pPr indent="0" lvl="0" marL="0" rtl="0" algn="l">
              <a:spcBef>
                <a:spcPts val="0"/>
              </a:spcBef>
              <a:spcAft>
                <a:spcPts val="0"/>
              </a:spcAft>
              <a:buNone/>
            </a:pPr>
            <a:r>
              <a:rPr lang="en" sz="2700">
                <a:solidFill>
                  <a:schemeClr val="dk1"/>
                </a:solidFill>
              </a:rPr>
              <a:t>The figure shows that the sets of each node are not guaranteed to be the same.</a:t>
            </a:r>
            <a:endParaRPr sz="2700">
              <a:solidFill>
                <a:schemeClr val="dk1"/>
              </a:solidFill>
            </a:endParaRPr>
          </a:p>
          <a:p>
            <a:pPr indent="0" lvl="0" marL="0" rtl="0" algn="l">
              <a:spcBef>
                <a:spcPts val="0"/>
              </a:spcBef>
              <a:spcAft>
                <a:spcPts val="0"/>
              </a:spcAft>
              <a:buNone/>
            </a:pPr>
            <a:r>
              <a:t/>
            </a:r>
            <a:endParaRPr sz="2700">
              <a:solidFill>
                <a:schemeClr val="dk1"/>
              </a:solidFill>
            </a:endParaRPr>
          </a:p>
          <a:p>
            <a:pPr indent="0" lvl="0" marL="0" rtl="0" algn="l">
              <a:spcBef>
                <a:spcPts val="0"/>
              </a:spcBef>
              <a:spcAft>
                <a:spcPts val="0"/>
              </a:spcAft>
              <a:buNone/>
            </a:pPr>
            <a:r>
              <a:rPr lang="en" sz="2700">
                <a:solidFill>
                  <a:schemeClr val="dk1"/>
                </a:solidFill>
              </a:rPr>
              <a:t>Still, even with this imperfect knowledge of different sets, nodes use the inclusion relationship to reach consensus, as we show next.</a:t>
            </a:r>
            <a:endParaRPr sz="28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923f93495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2923f93495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9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916c7e09b3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916c7e09b3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Now let’s see how QuePaxa reaches a safe decision.</a:t>
            </a:r>
            <a:endParaRPr sz="2100"/>
          </a:p>
          <a:p>
            <a:pPr indent="0" lvl="0" marL="0" rtl="0" algn="l">
              <a:spcBef>
                <a:spcPts val="0"/>
              </a:spcBef>
              <a:spcAft>
                <a:spcPts val="0"/>
              </a:spcAft>
              <a:buNone/>
            </a:pPr>
            <a:r>
              <a:rPr lang="en" sz="2100"/>
              <a:t>A</a:t>
            </a:r>
            <a:r>
              <a:rPr lang="en" sz="2100"/>
              <a:t> node proposes a value and disseminates it in three tcast rounds.</a:t>
            </a:r>
            <a:endParaRPr sz="2100"/>
          </a:p>
          <a:p>
            <a:pPr indent="0" lvl="0" marL="0" rtl="0" algn="l">
              <a:spcBef>
                <a:spcPts val="0"/>
              </a:spcBef>
              <a:spcAft>
                <a:spcPts val="0"/>
              </a:spcAft>
              <a:buNone/>
            </a:pPr>
            <a:r>
              <a:rPr lang="en" sz="2100"/>
              <a:t>The decision condition is that the best proposal in the existent set is also the best in the universal set.</a:t>
            </a:r>
            <a:endParaRPr sz="2100"/>
          </a:p>
          <a:p>
            <a:pPr indent="0" lvl="0" marL="0" rtl="0" algn="l">
              <a:spcBef>
                <a:spcPts val="0"/>
              </a:spcBef>
              <a:spcAft>
                <a:spcPts val="0"/>
              </a:spcAft>
              <a:buClr>
                <a:schemeClr val="dk1"/>
              </a:buClr>
              <a:buSzPts val="1100"/>
              <a:buFont typeface="Arial"/>
              <a:buNone/>
            </a:pPr>
            <a:r>
              <a:rPr lang="en" sz="2100">
                <a:solidFill>
                  <a:schemeClr val="dk1"/>
                </a:solidFill>
              </a:rPr>
              <a:t>Suppose </a:t>
            </a:r>
            <a:r>
              <a:rPr lang="en" sz="2100">
                <a:solidFill>
                  <a:schemeClr val="dk1"/>
                </a:solidFill>
              </a:rPr>
              <a:t>Alice is lucky and her sets fulfil the decision condition. Then she decides on the best in her existent set, which equals the best in her universal set. </a:t>
            </a:r>
            <a:endParaRPr sz="2100">
              <a:solidFill>
                <a:schemeClr val="dk1"/>
              </a:solidFill>
            </a:endParaRPr>
          </a:p>
          <a:p>
            <a:pPr indent="0" lvl="0" marL="0" rtl="0" algn="l">
              <a:spcBef>
                <a:spcPts val="0"/>
              </a:spcBef>
              <a:spcAft>
                <a:spcPts val="0"/>
              </a:spcAft>
              <a:buClr>
                <a:schemeClr val="dk1"/>
              </a:buClr>
              <a:buSzPts val="1100"/>
              <a:buFont typeface="Arial"/>
              <a:buNone/>
            </a:pPr>
            <a:r>
              <a:rPr lang="en" sz="2100">
                <a:solidFill>
                  <a:schemeClr val="dk1"/>
                </a:solidFill>
              </a:rPr>
              <a:t>Assume Bob cannot decide.</a:t>
            </a:r>
            <a:endParaRPr sz="2100">
              <a:solidFill>
                <a:schemeClr val="dk1"/>
              </a:solidFill>
            </a:endParaRPr>
          </a:p>
          <a:p>
            <a:pPr indent="0" lvl="0" marL="0" rtl="0" algn="l">
              <a:spcBef>
                <a:spcPts val="0"/>
              </a:spcBef>
              <a:spcAft>
                <a:spcPts val="0"/>
              </a:spcAft>
              <a:buClr>
                <a:schemeClr val="dk1"/>
              </a:buClr>
              <a:buSzPts val="1100"/>
              <a:buFont typeface="Arial"/>
              <a:buNone/>
            </a:pPr>
            <a:r>
              <a:rPr lang="en" sz="2100">
                <a:solidFill>
                  <a:schemeClr val="dk1"/>
                </a:solidFill>
              </a:rPr>
              <a:t>Then Bob proposes in the next round its best proposal in the common set.</a:t>
            </a:r>
            <a:endParaRPr sz="2100">
              <a:solidFill>
                <a:schemeClr val="dk1"/>
              </a:solidFill>
            </a:endParaRPr>
          </a:p>
          <a:p>
            <a:pPr indent="0" lvl="0" marL="0" rtl="0" algn="l">
              <a:spcBef>
                <a:spcPts val="0"/>
              </a:spcBef>
              <a:spcAft>
                <a:spcPts val="0"/>
              </a:spcAft>
              <a:buNone/>
            </a:pPr>
            <a:r>
              <a:t/>
            </a:r>
            <a:endParaRPr sz="2100"/>
          </a:p>
          <a:p>
            <a:pPr indent="0" lvl="0" marL="0" rtl="0" algn="l">
              <a:spcBef>
                <a:spcPts val="0"/>
              </a:spcBef>
              <a:spcAft>
                <a:spcPts val="0"/>
              </a:spcAft>
              <a:buNone/>
            </a:pPr>
            <a:r>
              <a:rPr lang="en" sz="2100"/>
              <a:t>Let’s see why this is safe. </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rPr lang="en" sz="2100"/>
              <a:t>Value selected by Bob necessarily equals the value Alice (and any other user) might have decided. </a:t>
            </a:r>
            <a:endParaRPr sz="2100"/>
          </a:p>
          <a:p>
            <a:pPr indent="0" lvl="0" marL="0" rtl="0" algn="l">
              <a:spcBef>
                <a:spcPts val="0"/>
              </a:spcBef>
              <a:spcAft>
                <a:spcPts val="0"/>
              </a:spcAft>
              <a:buNone/>
            </a:pPr>
            <a:r>
              <a:rPr lang="en" sz="2100"/>
              <a:t>Since all users that cannot decide do that, the only possible decisions going forward are on the value that Alice decided.</a:t>
            </a:r>
            <a:endParaRPr sz="2100"/>
          </a:p>
          <a:p>
            <a:pPr indent="0" lvl="0" marL="0" rtl="0" algn="l">
              <a:spcBef>
                <a:spcPts val="0"/>
              </a:spcBef>
              <a:spcAft>
                <a:spcPts val="0"/>
              </a:spcAft>
              <a:buNone/>
            </a:pPr>
            <a:r>
              <a:rPr lang="en" sz="2100"/>
              <a:t>Therefore QuePaxa ensures safety. </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t/>
            </a:r>
            <a:endParaRPr sz="21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916c7e09b3_0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916c7e09b3_0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Now let’s see how quickly nodes decide in expectation.</a:t>
            </a:r>
            <a:endParaRPr sz="2100"/>
          </a:p>
          <a:p>
            <a:pPr indent="0" lvl="0" marL="0" rtl="0" algn="l">
              <a:spcBef>
                <a:spcPts val="0"/>
              </a:spcBef>
              <a:spcAft>
                <a:spcPts val="0"/>
              </a:spcAft>
              <a:buNone/>
            </a:pPr>
            <a:r>
              <a:rPr lang="en" sz="2100"/>
              <a:t>The probability that alice decided is that the best proposal in her existent set equals the best proposal in her universal set.</a:t>
            </a:r>
            <a:endParaRPr sz="2100"/>
          </a:p>
          <a:p>
            <a:pPr indent="0" lvl="0" marL="0" rtl="0" algn="l">
              <a:spcBef>
                <a:spcPts val="0"/>
              </a:spcBef>
              <a:spcAft>
                <a:spcPts val="0"/>
              </a:spcAft>
              <a:buNone/>
            </a:pPr>
            <a:r>
              <a:rPr lang="en" sz="2100"/>
              <a:t>Her</a:t>
            </a:r>
            <a:r>
              <a:rPr lang="en" sz="2100"/>
              <a:t>e are the nodes sets.</a:t>
            </a:r>
            <a:endParaRPr sz="2100"/>
          </a:p>
          <a:p>
            <a:pPr indent="0" lvl="0" marL="0" rtl="0" algn="l">
              <a:spcBef>
                <a:spcPts val="0"/>
              </a:spcBef>
              <a:spcAft>
                <a:spcPts val="0"/>
              </a:spcAft>
              <a:buNone/>
            </a:pPr>
            <a:r>
              <a:rPr lang="en" sz="2100"/>
              <a:t>Each set contains by construction more than a majority of proposals, as depicted.</a:t>
            </a:r>
            <a:endParaRPr sz="2100"/>
          </a:p>
          <a:p>
            <a:pPr indent="0" lvl="0" marL="0" rtl="0" algn="l">
              <a:spcBef>
                <a:spcPts val="0"/>
              </a:spcBef>
              <a:spcAft>
                <a:spcPts val="0"/>
              </a:spcAft>
              <a:buNone/>
            </a:pPr>
            <a:r>
              <a:rPr lang="en" sz="2100"/>
              <a:t>And we want the best proposal to be in universal, as depicted.</a:t>
            </a:r>
            <a:endParaRPr sz="2100"/>
          </a:p>
          <a:p>
            <a:pPr indent="0" lvl="0" marL="0" rtl="0" algn="l">
              <a:spcBef>
                <a:spcPts val="0"/>
              </a:spcBef>
              <a:spcAft>
                <a:spcPts val="0"/>
              </a:spcAft>
              <a:buNone/>
            </a:pPr>
            <a:r>
              <a:rPr lang="en" sz="2100"/>
              <a:t>The probability is at least one half in expectation. Therefore each node decides</a:t>
            </a:r>
            <a:endParaRPr sz="2100"/>
          </a:p>
          <a:p>
            <a:pPr indent="0" lvl="0" marL="0" rtl="0" algn="l">
              <a:spcBef>
                <a:spcPts val="0"/>
              </a:spcBef>
              <a:spcAft>
                <a:spcPts val="0"/>
              </a:spcAft>
              <a:buNone/>
            </a:pPr>
            <a:r>
              <a:rPr lang="en" sz="2100"/>
              <a:t>In two rounds in expectation.</a:t>
            </a:r>
            <a:endParaRPr sz="21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916c7e09b3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916c7e09b3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To </a:t>
            </a:r>
            <a:r>
              <a:rPr lang="en" sz="2000"/>
              <a:t>summarize</a:t>
            </a:r>
            <a:r>
              <a:rPr lang="en" sz="2000"/>
              <a:t> the abstract QuePaxa algorithm </a:t>
            </a:r>
            <a:endParaRPr sz="2000"/>
          </a:p>
          <a:p>
            <a:pPr indent="0" lvl="0" marL="0" rtl="0" algn="l">
              <a:spcBef>
                <a:spcPts val="0"/>
              </a:spcBef>
              <a:spcAft>
                <a:spcPts val="0"/>
              </a:spcAft>
              <a:buNone/>
            </a:pPr>
            <a:r>
              <a:rPr lang="en" sz="2000"/>
              <a:t>Abstract QuePaxa algorithm does not depend on timeout for liveness, and is also robust against </a:t>
            </a:r>
            <a:r>
              <a:rPr lang="en" sz="2000"/>
              <a:t>adversarial</a:t>
            </a:r>
            <a:r>
              <a:rPr lang="en" sz="2000"/>
              <a:t> network conditions</a:t>
            </a:r>
            <a:endParaRPr sz="2000"/>
          </a:p>
          <a:p>
            <a:pPr indent="0" lvl="0" marL="0" rtl="0" algn="l">
              <a:spcBef>
                <a:spcPts val="0"/>
              </a:spcBef>
              <a:spcAft>
                <a:spcPts val="0"/>
              </a:spcAft>
              <a:buNone/>
            </a:pPr>
            <a:r>
              <a:rPr lang="en" sz="2000"/>
              <a:t>However, Abstract QuePaxa has quadratic message complexity and hence slow under normal </a:t>
            </a:r>
            <a:r>
              <a:rPr lang="en" sz="2000"/>
              <a:t>case executions</a:t>
            </a:r>
            <a:endParaRPr sz="2000"/>
          </a:p>
          <a:p>
            <a:pPr indent="0" lvl="0" marL="0" rtl="0" algn="l">
              <a:spcBef>
                <a:spcPts val="0"/>
              </a:spcBef>
              <a:spcAft>
                <a:spcPts val="0"/>
              </a:spcAft>
              <a:buNone/>
            </a:pPr>
            <a:r>
              <a:rPr lang="en" sz="2000"/>
              <a:t>Finally, Abstract QuePaxa does not support hedging, which was our main motivation for a new protocol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923f93495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2923f93495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With that let us </a:t>
            </a:r>
            <a:r>
              <a:rPr lang="en" sz="1900"/>
              <a:t>briefly</a:t>
            </a:r>
            <a:r>
              <a:rPr lang="en" sz="1900"/>
              <a:t> look at how to convert the abstract QuePaxa to concrete QuePaxa protocol</a:t>
            </a:r>
            <a:endParaRPr sz="19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2916c7e09b3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2916c7e09b3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Abstract quepaxa assumes tcast and solves the </a:t>
            </a:r>
            <a:r>
              <a:rPr lang="en" sz="2500"/>
              <a:t>reliability problem</a:t>
            </a:r>
            <a:endParaRPr sz="2500"/>
          </a:p>
          <a:p>
            <a:pPr indent="0" lvl="0" marL="0" rtl="0" algn="l">
              <a:spcBef>
                <a:spcPts val="0"/>
              </a:spcBef>
              <a:spcAft>
                <a:spcPts val="0"/>
              </a:spcAft>
              <a:buNone/>
            </a:pPr>
            <a:r>
              <a:rPr lang="en" sz="2500"/>
              <a:t>In concrete QuePaxa, we Replace this tcast with proposer algorithm that uses a very simply atomic accesses to a new kind of atomic register that we call interval summary register</a:t>
            </a:r>
            <a:endParaRPr sz="2500"/>
          </a:p>
          <a:p>
            <a:pPr indent="0" lvl="0" marL="0" rtl="0" algn="l">
              <a:spcBef>
                <a:spcPts val="0"/>
              </a:spcBef>
              <a:spcAft>
                <a:spcPts val="0"/>
              </a:spcAft>
              <a:buNone/>
            </a:pPr>
            <a:r>
              <a:rPr lang="en" sz="2500"/>
              <a:t>The concrete quepaxa has linear overhead, it is robust and supports hedging, and also implementation ready </a:t>
            </a:r>
            <a:endParaRPr sz="25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916c7e09b3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916c7e09b3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Having discussed the domain of our presentation</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We first discuss problems we call “</a:t>
            </a:r>
            <a:r>
              <a:rPr b="1" lang="en" sz="1800">
                <a:solidFill>
                  <a:schemeClr val="dk1"/>
                </a:solidFill>
              </a:rPr>
              <a:t>the </a:t>
            </a:r>
            <a:r>
              <a:rPr b="1" lang="en" sz="1800">
                <a:solidFill>
                  <a:schemeClr val="dk1"/>
                </a:solidFill>
              </a:rPr>
              <a:t>tyranny of timeouts</a:t>
            </a:r>
            <a:r>
              <a:rPr lang="en" sz="1800">
                <a:solidFill>
                  <a:schemeClr val="dk1"/>
                </a:solidFill>
              </a:rPr>
              <a:t>” in existing leader based consensus protocols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And then we briefly discuss hedging, and its relevance to QuePaxa</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We then present our protocol and the experiment evaluation</a:t>
            </a:r>
            <a:endParaRPr sz="1800">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923f93495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2923f93495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To remind you the </a:t>
            </a:r>
            <a:r>
              <a:rPr lang="en" sz="2500"/>
              <a:t>architecture</a:t>
            </a:r>
            <a:r>
              <a:rPr lang="en" sz="2500"/>
              <a:t> of the concrete QuePaxa, each replica plays two roles; active proposers and passive recorders. Let us </a:t>
            </a:r>
            <a:r>
              <a:rPr lang="en" sz="2500"/>
              <a:t>briefly</a:t>
            </a:r>
            <a:r>
              <a:rPr lang="en" sz="2500"/>
              <a:t> see how these 2 components work</a:t>
            </a:r>
            <a:endParaRPr sz="25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2916c7e09b3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2916c7e09b3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Recorders implement what we call an </a:t>
            </a:r>
            <a:r>
              <a:rPr lang="en" sz="2100"/>
              <a:t>Interval summary register.</a:t>
            </a:r>
            <a:endParaRPr sz="2100"/>
          </a:p>
          <a:p>
            <a:pPr indent="0" lvl="0" marL="0" rtl="0" algn="l">
              <a:spcBef>
                <a:spcPts val="0"/>
              </a:spcBef>
              <a:spcAft>
                <a:spcPts val="0"/>
              </a:spcAft>
              <a:buNone/>
            </a:pPr>
            <a:r>
              <a:rPr lang="en" sz="2100"/>
              <a:t>An Interval summary register uses a threshold logical clock, or step counter, to handle network asynchrony</a:t>
            </a:r>
            <a:endParaRPr sz="2100"/>
          </a:p>
          <a:p>
            <a:pPr indent="0" lvl="0" marL="0" rtl="0" algn="l">
              <a:spcBef>
                <a:spcPts val="0"/>
              </a:spcBef>
              <a:spcAft>
                <a:spcPts val="0"/>
              </a:spcAft>
              <a:buClr>
                <a:schemeClr val="dk1"/>
              </a:buClr>
              <a:buSzPts val="1100"/>
              <a:buFont typeface="Arial"/>
              <a:buNone/>
            </a:pPr>
            <a:r>
              <a:rPr lang="en" sz="2100">
                <a:solidFill>
                  <a:schemeClr val="dk1"/>
                </a:solidFill>
              </a:rPr>
              <a:t>Our </a:t>
            </a:r>
            <a:r>
              <a:rPr lang="en" sz="2100">
                <a:solidFill>
                  <a:schemeClr val="dk1"/>
                </a:solidFill>
              </a:rPr>
              <a:t>Interval summary register is constant space </a:t>
            </a:r>
            <a:r>
              <a:rPr lang="en" sz="2100"/>
              <a:t>and </a:t>
            </a:r>
            <a:r>
              <a:rPr lang="en" sz="2100">
                <a:solidFill>
                  <a:schemeClr val="dk1"/>
                </a:solidFill>
              </a:rPr>
              <a:t>records the summary of values submitted in the current and previous steps</a:t>
            </a:r>
            <a:endParaRPr sz="2100"/>
          </a:p>
          <a:p>
            <a:pPr indent="0" lvl="0" marL="0" rtl="0" algn="l">
              <a:spcBef>
                <a:spcPts val="0"/>
              </a:spcBef>
              <a:spcAft>
                <a:spcPts val="0"/>
              </a:spcAft>
              <a:buNone/>
            </a:pPr>
            <a:r>
              <a:rPr lang="en" sz="2100"/>
              <a:t>Please see the paper for details</a:t>
            </a:r>
            <a:endParaRPr sz="21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916c7e09b3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916c7e09b3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This is proposer code</a:t>
            </a:r>
            <a:endParaRPr sz="2300"/>
          </a:p>
          <a:p>
            <a:pPr indent="0" lvl="0" marL="0" rtl="0" algn="l">
              <a:spcBef>
                <a:spcPts val="0"/>
              </a:spcBef>
              <a:spcAft>
                <a:spcPts val="0"/>
              </a:spcAft>
              <a:buNone/>
            </a:pPr>
            <a:r>
              <a:rPr lang="en" sz="2300">
                <a:solidFill>
                  <a:schemeClr val="dk1"/>
                </a:solidFill>
              </a:rPr>
              <a:t>Basically it invokes the Interval summary register in the recorders in 4 phases using RPC</a:t>
            </a:r>
            <a:endParaRPr sz="2300"/>
          </a:p>
          <a:p>
            <a:pPr indent="0" lvl="0" marL="0" rtl="0" algn="l">
              <a:spcBef>
                <a:spcPts val="0"/>
              </a:spcBef>
              <a:spcAft>
                <a:spcPts val="0"/>
              </a:spcAft>
              <a:buNone/>
            </a:pPr>
            <a:r>
              <a:t/>
            </a:r>
            <a:endParaRPr sz="2300"/>
          </a:p>
          <a:p>
            <a:pPr indent="0" lvl="0" marL="0" rtl="0" algn="l">
              <a:spcBef>
                <a:spcPts val="0"/>
              </a:spcBef>
              <a:spcAft>
                <a:spcPts val="0"/>
              </a:spcAft>
              <a:buNone/>
            </a:pPr>
            <a:r>
              <a:t/>
            </a:r>
            <a:endParaRPr sz="2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2916c7e09b3_0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2916c7e09b3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Finally, let us recap how QuePaxa builds a consensus scheme that allows hedging</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In the phase 0 of a round, one or more proposers propose for the same slot</a:t>
            </a:r>
            <a:endParaRPr sz="2000"/>
          </a:p>
          <a:p>
            <a:pPr indent="0" lvl="0" marL="0" rtl="0" algn="l">
              <a:spcBef>
                <a:spcPts val="0"/>
              </a:spcBef>
              <a:spcAft>
                <a:spcPts val="0"/>
              </a:spcAft>
              <a:buNone/>
            </a:pPr>
            <a:r>
              <a:rPr lang="en" sz="2000"/>
              <a:t>In phases 1-3, each proposer propagates the information </a:t>
            </a:r>
            <a:r>
              <a:rPr lang="en" sz="2000"/>
              <a:t>recorded</a:t>
            </a:r>
            <a:r>
              <a:rPr lang="en" sz="2000"/>
              <a:t> in the recorders </a:t>
            </a:r>
            <a:endParaRPr sz="2000"/>
          </a:p>
          <a:p>
            <a:pPr indent="0" lvl="0" marL="0" rtl="0" algn="l">
              <a:spcBef>
                <a:spcPts val="0"/>
              </a:spcBef>
              <a:spcAft>
                <a:spcPts val="0"/>
              </a:spcAft>
              <a:buNone/>
            </a:pPr>
            <a:r>
              <a:rPr lang="en" sz="2000"/>
              <a:t>Even when more than 1 proposer is active, they do not interfere with each other</a:t>
            </a:r>
            <a:endParaRPr sz="2000"/>
          </a:p>
          <a:p>
            <a:pPr indent="0" lvl="0" marL="0" rtl="0" algn="l">
              <a:spcBef>
                <a:spcPts val="0"/>
              </a:spcBef>
              <a:spcAft>
                <a:spcPts val="0"/>
              </a:spcAft>
              <a:buNone/>
            </a:pPr>
            <a:r>
              <a:rPr lang="en" sz="2000"/>
              <a:t>Hence QuePaxa supports hedging, because multiple proposers do not cancel each other </a:t>
            </a:r>
            <a:endParaRPr sz="20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916c7e09b3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916c7e09b3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We make </a:t>
            </a:r>
            <a:r>
              <a:rPr lang="en" sz="2000"/>
              <a:t>tuning</a:t>
            </a:r>
            <a:r>
              <a:rPr lang="en" sz="2000"/>
              <a:t> and performance optimizations in the paper, and please refer the paper for more details </a:t>
            </a:r>
            <a:endParaRPr sz="20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2916c7e09b3_0_7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2916c7e09b3_0_7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Finally, let us look at the evaluation</a:t>
            </a:r>
            <a:endParaRPr sz="20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916c7e09b3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2916c7e09b3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 this evaluation we ask</a:t>
            </a:r>
            <a:endParaRPr sz="2000"/>
          </a:p>
          <a:p>
            <a:pPr indent="0" lvl="0" marL="0" rtl="0" algn="l">
              <a:spcBef>
                <a:spcPts val="0"/>
              </a:spcBef>
              <a:spcAft>
                <a:spcPts val="0"/>
              </a:spcAft>
              <a:buNone/>
            </a:pPr>
            <a:r>
              <a:t/>
            </a:r>
            <a:endParaRPr sz="2000"/>
          </a:p>
          <a:p>
            <a:pPr indent="-355600" lvl="0" marL="457200" rtl="0" algn="l">
              <a:lnSpc>
                <a:spcPct val="115000"/>
              </a:lnSpc>
              <a:spcBef>
                <a:spcPts val="0"/>
              </a:spcBef>
              <a:spcAft>
                <a:spcPts val="0"/>
              </a:spcAft>
              <a:buClr>
                <a:srgbClr val="595959"/>
              </a:buClr>
              <a:buSzPts val="2000"/>
              <a:buFont typeface="Times New Roman"/>
              <a:buChar char="●"/>
            </a:pPr>
            <a:r>
              <a:rPr lang="en" sz="2000">
                <a:solidFill>
                  <a:srgbClr val="595959"/>
                </a:solidFill>
                <a:latin typeface="Times New Roman"/>
                <a:ea typeface="Times New Roman"/>
                <a:cs typeface="Times New Roman"/>
                <a:sym typeface="Times New Roman"/>
              </a:rPr>
              <a:t>Can QuePaxa guarantee liveness under any timeout?</a:t>
            </a:r>
            <a:br>
              <a:rPr lang="en" sz="2000">
                <a:solidFill>
                  <a:srgbClr val="595959"/>
                </a:solidFill>
                <a:latin typeface="Times New Roman"/>
                <a:ea typeface="Times New Roman"/>
                <a:cs typeface="Times New Roman"/>
                <a:sym typeface="Times New Roman"/>
              </a:rPr>
            </a:br>
            <a:endParaRPr sz="2000">
              <a:solidFill>
                <a:srgbClr val="595959"/>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595959"/>
              </a:buClr>
              <a:buSzPts val="2000"/>
              <a:buFont typeface="Times New Roman"/>
              <a:buChar char="●"/>
            </a:pPr>
            <a:r>
              <a:rPr lang="en" sz="2000">
                <a:solidFill>
                  <a:srgbClr val="595959"/>
                </a:solidFill>
                <a:latin typeface="Times New Roman"/>
                <a:ea typeface="Times New Roman"/>
                <a:cs typeface="Times New Roman"/>
                <a:sym typeface="Times New Roman"/>
              </a:rPr>
              <a:t>Under normal case executions, how does QuePaxa compare with leader-based protocols?</a:t>
            </a:r>
            <a:br>
              <a:rPr lang="en" sz="2000">
                <a:solidFill>
                  <a:srgbClr val="595959"/>
                </a:solidFill>
                <a:latin typeface="Times New Roman"/>
                <a:ea typeface="Times New Roman"/>
                <a:cs typeface="Times New Roman"/>
                <a:sym typeface="Times New Roman"/>
              </a:rPr>
            </a:br>
            <a:endParaRPr sz="2000">
              <a:solidFill>
                <a:srgbClr val="595959"/>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595959"/>
              </a:buClr>
              <a:buSzPts val="2000"/>
              <a:buFont typeface="Times New Roman"/>
              <a:buChar char="●"/>
            </a:pPr>
            <a:r>
              <a:rPr lang="en" sz="2000">
                <a:solidFill>
                  <a:srgbClr val="595959"/>
                </a:solidFill>
                <a:latin typeface="Times New Roman"/>
                <a:ea typeface="Times New Roman"/>
                <a:cs typeface="Times New Roman"/>
                <a:sym typeface="Times New Roman"/>
              </a:rPr>
              <a:t>Under adversarial conditions, does QuePaxa provide liveness?</a:t>
            </a:r>
            <a:br>
              <a:rPr lang="en" sz="2000">
                <a:solidFill>
                  <a:srgbClr val="595959"/>
                </a:solidFill>
                <a:latin typeface="Times New Roman"/>
                <a:ea typeface="Times New Roman"/>
                <a:cs typeface="Times New Roman"/>
                <a:sym typeface="Times New Roman"/>
              </a:rPr>
            </a:br>
            <a:endParaRPr sz="2000">
              <a:solidFill>
                <a:srgbClr val="595959"/>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rgbClr val="595959"/>
              </a:buClr>
              <a:buSzPts val="2000"/>
              <a:buFont typeface="Times New Roman"/>
              <a:buChar char="●"/>
            </a:pPr>
            <a:r>
              <a:rPr i="1" lang="en" sz="2000">
                <a:solidFill>
                  <a:srgbClr val="595959"/>
                </a:solidFill>
                <a:latin typeface="Times New Roman"/>
                <a:ea typeface="Times New Roman"/>
                <a:cs typeface="Times New Roman"/>
                <a:sym typeface="Times New Roman"/>
              </a:rPr>
              <a:t>Can QuePaxa converge to the best hedging-sequence?</a:t>
            </a:r>
            <a:endParaRPr i="1" sz="2000">
              <a:solidFill>
                <a:srgbClr val="595959"/>
              </a:solidFill>
              <a:latin typeface="Times New Roman"/>
              <a:ea typeface="Times New Roman"/>
              <a:cs typeface="Times New Roman"/>
              <a:sym typeface="Times New Roman"/>
            </a:endParaRPr>
          </a:p>
          <a:p>
            <a:pPr indent="0" lvl="0" marL="0" rtl="0" algn="l">
              <a:spcBef>
                <a:spcPts val="1200"/>
              </a:spcBef>
              <a:spcAft>
                <a:spcPts val="0"/>
              </a:spcAft>
              <a:buNone/>
            </a:pPr>
            <a:r>
              <a:t/>
            </a:r>
            <a:endParaRPr sz="20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2916c7e09b3_0_7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2916c7e09b3_0_7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We experimented in AWS EC2 both in a local area network and a wide area network</a:t>
            </a:r>
            <a:endParaRPr sz="25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2916c7e09b3_0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2916c7e09b3_0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rPr>
              <a:t>This graph shows the impact of timeout for liveness</a:t>
            </a:r>
            <a:endParaRPr sz="2400">
              <a:solidFill>
                <a:schemeClr val="dk1"/>
              </a:solidFill>
            </a:endParaRPr>
          </a:p>
          <a:p>
            <a:pPr indent="0" lvl="0" marL="0" rtl="0" algn="l">
              <a:spcBef>
                <a:spcPts val="0"/>
              </a:spcBef>
              <a:spcAft>
                <a:spcPts val="0"/>
              </a:spcAft>
              <a:buClr>
                <a:schemeClr val="dk1"/>
              </a:buClr>
              <a:buSzPts val="1100"/>
              <a:buFont typeface="Arial"/>
              <a:buNone/>
            </a:pPr>
            <a:r>
              <a:rPr lang="en" sz="2400">
                <a:solidFill>
                  <a:schemeClr val="dk1"/>
                </a:solidFill>
              </a:rPr>
              <a:t>In the x axis we show the leader timeout for paxos and raft, and the hedging delay for QuePaxa. In the y axis we show the throughput</a:t>
            </a:r>
            <a:endParaRPr sz="2400">
              <a:solidFill>
                <a:schemeClr val="dk1"/>
              </a:solidFill>
            </a:endParaRPr>
          </a:p>
          <a:p>
            <a:pPr indent="0" lvl="0" marL="0" rtl="0" algn="l">
              <a:spcBef>
                <a:spcPts val="0"/>
              </a:spcBef>
              <a:spcAft>
                <a:spcPts val="0"/>
              </a:spcAft>
              <a:buClr>
                <a:schemeClr val="dk1"/>
              </a:buClr>
              <a:buSzPts val="1100"/>
              <a:buFont typeface="Arial"/>
              <a:buNone/>
            </a:pPr>
            <a:r>
              <a:rPr lang="en" sz="2400">
                <a:solidFill>
                  <a:schemeClr val="dk1"/>
                </a:solidFill>
              </a:rPr>
              <a:t>QuePaxa is live for any hedging delay</a:t>
            </a:r>
            <a:endParaRPr sz="2400">
              <a:solidFill>
                <a:schemeClr val="dk1"/>
              </a:solidFill>
            </a:endParaRPr>
          </a:p>
          <a:p>
            <a:pPr indent="0" lvl="0" marL="0" rtl="0" algn="l">
              <a:spcBef>
                <a:spcPts val="0"/>
              </a:spcBef>
              <a:spcAft>
                <a:spcPts val="0"/>
              </a:spcAft>
              <a:buClr>
                <a:schemeClr val="dk1"/>
              </a:buClr>
              <a:buSzPts val="1100"/>
              <a:buFont typeface="Arial"/>
              <a:buNone/>
            </a:pPr>
            <a:r>
              <a:rPr lang="en" sz="2400">
                <a:solidFill>
                  <a:schemeClr val="dk1"/>
                </a:solidFill>
              </a:rPr>
              <a:t>Multi paxos and raft are live only when the leader timeout is greater than the Round trip time</a:t>
            </a:r>
            <a:endParaRPr sz="2400">
              <a:solidFill>
                <a:schemeClr val="dk1"/>
              </a:solidFill>
            </a:endParaRPr>
          </a:p>
          <a:p>
            <a:pPr indent="0" lvl="0" marL="0" rtl="0" algn="l">
              <a:spcBef>
                <a:spcPts val="0"/>
              </a:spcBef>
              <a:spcAft>
                <a:spcPts val="0"/>
              </a:spcAft>
              <a:buClr>
                <a:schemeClr val="dk1"/>
              </a:buClr>
              <a:buSzPts val="1100"/>
              <a:buFont typeface="Arial"/>
              <a:buNone/>
            </a:pPr>
            <a:r>
              <a:rPr lang="en" sz="2400">
                <a:solidFill>
                  <a:schemeClr val="dk1"/>
                </a:solidFill>
              </a:rPr>
              <a:t>Hence, QuePaxa supports low hedging delays without sacrificing the liveness </a:t>
            </a:r>
            <a:endParaRPr sz="2400">
              <a:solidFill>
                <a:schemeClr val="dk1"/>
              </a:solidFill>
            </a:endParaRPr>
          </a:p>
          <a:p>
            <a:pPr indent="0" lvl="0" marL="0" rtl="0" algn="l">
              <a:spcBef>
                <a:spcPts val="0"/>
              </a:spcBef>
              <a:spcAft>
                <a:spcPts val="0"/>
              </a:spcAft>
              <a:buNone/>
            </a:pPr>
            <a:r>
              <a:t/>
            </a:r>
            <a:endParaRPr sz="2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2916c7e09b3_0_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2916c7e09b3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The second graph </a:t>
            </a:r>
            <a:r>
              <a:rPr lang="en" sz="1800"/>
              <a:t>measures</a:t>
            </a:r>
            <a:r>
              <a:rPr lang="en" sz="1800"/>
              <a:t> the overhead of QuePaxa when the hedging delay is less than the network  round trip time</a:t>
            </a:r>
            <a:endParaRPr sz="1800"/>
          </a:p>
          <a:p>
            <a:pPr indent="0" lvl="0" marL="0" rtl="0" algn="l">
              <a:spcBef>
                <a:spcPts val="0"/>
              </a:spcBef>
              <a:spcAft>
                <a:spcPts val="0"/>
              </a:spcAft>
              <a:buNone/>
            </a:pPr>
            <a:r>
              <a:rPr lang="en" sz="1800"/>
              <a:t>In the y axis we show the average number of steps per slot, that represents the additional bandwidth overhead </a:t>
            </a:r>
            <a:endParaRPr sz="1800"/>
          </a:p>
          <a:p>
            <a:pPr indent="0" lvl="0" marL="0" rtl="0" algn="l">
              <a:spcBef>
                <a:spcPts val="0"/>
              </a:spcBef>
              <a:spcAft>
                <a:spcPts val="0"/>
              </a:spcAft>
              <a:buNone/>
            </a:pPr>
            <a:r>
              <a:rPr lang="en" sz="1800"/>
              <a:t>Only when the hedging delay is less than network round tirp, QuePaxa has additional overhead due to redundant proposals by concurrent proposers </a:t>
            </a:r>
            <a:endParaRPr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916c7e09b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916c7e09b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We identify 3 problems in the existing consensus protocols because they use timeouts for liveness</a:t>
            </a:r>
            <a:endParaRPr sz="1700"/>
          </a:p>
          <a:p>
            <a:pPr indent="0" lvl="0" marL="0" rtl="0" algn="l">
              <a:spcBef>
                <a:spcPts val="0"/>
              </a:spcBef>
              <a:spcAft>
                <a:spcPts val="0"/>
              </a:spcAft>
              <a:buNone/>
            </a:pPr>
            <a:r>
              <a:rPr lang="en" sz="1700">
                <a:solidFill>
                  <a:schemeClr val="dk1"/>
                </a:solidFill>
              </a:rPr>
              <a:t>Timeout based view change </a:t>
            </a:r>
            <a:endParaRPr sz="1700">
              <a:solidFill>
                <a:schemeClr val="dk1"/>
              </a:solidFill>
            </a:endParaRPr>
          </a:p>
          <a:p>
            <a:pPr indent="0" lvl="0" marL="0" rtl="0" algn="l">
              <a:spcBef>
                <a:spcPts val="0"/>
              </a:spcBef>
              <a:spcAft>
                <a:spcPts val="0"/>
              </a:spcAft>
              <a:buNone/>
            </a:pPr>
            <a:r>
              <a:rPr lang="en" sz="1700">
                <a:solidFill>
                  <a:schemeClr val="dk1"/>
                </a:solidFill>
              </a:rPr>
              <a:t>Conservative timeouts</a:t>
            </a:r>
            <a:endParaRPr sz="1700">
              <a:solidFill>
                <a:schemeClr val="dk1"/>
              </a:solidFill>
            </a:endParaRPr>
          </a:p>
          <a:p>
            <a:pPr indent="0" lvl="0" marL="0" rtl="0" algn="l">
              <a:spcBef>
                <a:spcPts val="0"/>
              </a:spcBef>
              <a:spcAft>
                <a:spcPts val="0"/>
              </a:spcAft>
              <a:buNone/>
            </a:pPr>
            <a:r>
              <a:rPr lang="en" sz="1700">
                <a:solidFill>
                  <a:schemeClr val="dk1"/>
                </a:solidFill>
              </a:rPr>
              <a:t>And manually configured timeouts</a:t>
            </a:r>
            <a:endParaRPr sz="1700"/>
          </a:p>
          <a:p>
            <a:pPr indent="0" lvl="0" marL="0" rtl="0" algn="l">
              <a:spcBef>
                <a:spcPts val="0"/>
              </a:spcBef>
              <a:spcAft>
                <a:spcPts val="0"/>
              </a:spcAft>
              <a:buNone/>
            </a:pPr>
            <a:r>
              <a:rPr lang="en" sz="1700"/>
              <a:t>we refer these problems as tyrannies of timeouts</a:t>
            </a:r>
            <a:endParaRPr sz="1700"/>
          </a:p>
          <a:p>
            <a:pPr indent="0" lvl="0" marL="0" rtl="0" algn="l">
              <a:spcBef>
                <a:spcPts val="0"/>
              </a:spcBef>
              <a:spcAft>
                <a:spcPts val="0"/>
              </a:spcAft>
              <a:buNone/>
            </a:pPr>
            <a:r>
              <a:rPr lang="en" sz="1700"/>
              <a:t>First let us look at timeout based view change problem</a:t>
            </a:r>
            <a:endParaRPr sz="17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2916c7e09b3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2916c7e09b3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The third</a:t>
            </a:r>
            <a:r>
              <a:rPr lang="en" sz="1800"/>
              <a:t> graph shows the impact of timeout for recovery</a:t>
            </a:r>
            <a:endParaRPr sz="1800"/>
          </a:p>
          <a:p>
            <a:pPr indent="0" lvl="0" marL="0" rtl="0" algn="l">
              <a:spcBef>
                <a:spcPts val="0"/>
              </a:spcBef>
              <a:spcAft>
                <a:spcPts val="0"/>
              </a:spcAft>
              <a:buNone/>
            </a:pPr>
            <a:r>
              <a:rPr lang="en" sz="1800"/>
              <a:t>In the y axis we show the recovery time</a:t>
            </a:r>
            <a:endParaRPr sz="1800"/>
          </a:p>
          <a:p>
            <a:pPr indent="0" lvl="0" marL="0" rtl="0" algn="l">
              <a:spcBef>
                <a:spcPts val="0"/>
              </a:spcBef>
              <a:spcAft>
                <a:spcPts val="0"/>
              </a:spcAft>
              <a:buNone/>
            </a:pPr>
            <a:r>
              <a:rPr lang="en" sz="1800"/>
              <a:t>We see that QuePaxa has a low recovery time</a:t>
            </a:r>
            <a:endParaRPr sz="1800"/>
          </a:p>
          <a:p>
            <a:pPr indent="0" lvl="0" marL="0" rtl="0" algn="l">
              <a:spcBef>
                <a:spcPts val="0"/>
              </a:spcBef>
              <a:spcAft>
                <a:spcPts val="0"/>
              </a:spcAft>
              <a:buNone/>
            </a:pPr>
            <a:r>
              <a:rPr lang="en" sz="1800"/>
              <a:t>In contrast, paxos and raft have significantly high recovery times</a:t>
            </a:r>
            <a:endParaRPr sz="18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916c7e09b3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2916c7e09b3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This graph compares the normal case </a:t>
            </a:r>
            <a:r>
              <a:rPr lang="en" sz="1900"/>
              <a:t>performance</a:t>
            </a:r>
            <a:r>
              <a:rPr lang="en" sz="1900"/>
              <a:t> of queapaxa in WAN against existing protocols</a:t>
            </a:r>
            <a:endParaRPr sz="1900"/>
          </a:p>
          <a:p>
            <a:pPr indent="0" lvl="0" marL="0" rtl="0" algn="l">
              <a:spcBef>
                <a:spcPts val="0"/>
              </a:spcBef>
              <a:spcAft>
                <a:spcPts val="0"/>
              </a:spcAft>
              <a:buNone/>
            </a:pPr>
            <a:r>
              <a:rPr lang="en" sz="1900"/>
              <a:t>In the x axis we show the throughput and in the y axis we show the median latency</a:t>
            </a:r>
            <a:endParaRPr sz="1900"/>
          </a:p>
          <a:p>
            <a:pPr indent="0" lvl="0" marL="0" rtl="0" algn="l">
              <a:spcBef>
                <a:spcPts val="0"/>
              </a:spcBef>
              <a:spcAft>
                <a:spcPts val="0"/>
              </a:spcAft>
              <a:buNone/>
            </a:pPr>
            <a:r>
              <a:rPr lang="en" sz="1900"/>
              <a:t>We see that Quepaxa performs comparably to multii-paxos </a:t>
            </a:r>
            <a:endParaRPr sz="19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2916c7e09b3_0_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2916c7e09b3_0_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900"/>
              <a:t>This graph shows the throughput vs latency behavior of QuePaxa </a:t>
            </a:r>
            <a:r>
              <a:rPr lang="en" sz="1900"/>
              <a:t>under adversarial network conditions </a:t>
            </a:r>
            <a:endParaRPr sz="1900"/>
          </a:p>
          <a:p>
            <a:pPr indent="0" lvl="0" marL="0" rtl="0" algn="l">
              <a:spcBef>
                <a:spcPts val="0"/>
              </a:spcBef>
              <a:spcAft>
                <a:spcPts val="0"/>
              </a:spcAft>
              <a:buNone/>
            </a:pPr>
            <a:r>
              <a:rPr lang="en" sz="1900"/>
              <a:t>We see that QuePaxa remains live</a:t>
            </a:r>
            <a:endParaRPr sz="1900"/>
          </a:p>
          <a:p>
            <a:pPr indent="0" lvl="0" marL="0" rtl="0" algn="l">
              <a:spcBef>
                <a:spcPts val="0"/>
              </a:spcBef>
              <a:spcAft>
                <a:spcPts val="0"/>
              </a:spcAft>
              <a:buNone/>
            </a:pPr>
            <a:r>
              <a:rPr lang="en" sz="1900"/>
              <a:t>In contrast, paxos and raft lose liveness </a:t>
            </a:r>
            <a:endParaRPr sz="19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916c7e09b3_0_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2916c7e09b3_0_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In conclusion </a:t>
            </a:r>
            <a:endParaRPr sz="1800"/>
          </a:p>
          <a:p>
            <a:pPr indent="0" lvl="0" marL="0" rtl="0" algn="l">
              <a:spcBef>
                <a:spcPts val="0"/>
              </a:spcBef>
              <a:spcAft>
                <a:spcPts val="0"/>
              </a:spcAft>
              <a:buClr>
                <a:schemeClr val="dk1"/>
              </a:buClr>
              <a:buSzPts val="1100"/>
              <a:buFont typeface="Arial"/>
              <a:buNone/>
            </a:pPr>
            <a:r>
              <a:rPr lang="en" sz="1800"/>
              <a:t>We presented QuePaxa, a novel randomized protocol that</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rPr lang="en" sz="1800"/>
              <a:t>Eliminates timeout from liveness guarantees and supports hedging </a:t>
            </a:r>
            <a:endParaRPr sz="1800"/>
          </a:p>
          <a:p>
            <a:pPr indent="0" lvl="0" marL="0" rtl="0" algn="l">
              <a:spcBef>
                <a:spcPts val="0"/>
              </a:spcBef>
              <a:spcAft>
                <a:spcPts val="0"/>
              </a:spcAft>
              <a:buClr>
                <a:schemeClr val="dk1"/>
              </a:buClr>
              <a:buSzPts val="1100"/>
              <a:buFont typeface="Arial"/>
              <a:buNone/>
            </a:pPr>
            <a:r>
              <a:rPr lang="en" sz="1800"/>
              <a:t>Provides Multi-Paxos equivalent performance under normal case</a:t>
            </a:r>
            <a:endParaRPr sz="1800"/>
          </a:p>
          <a:p>
            <a:pPr indent="0" lvl="0" marL="0" rtl="0" algn="l">
              <a:spcBef>
                <a:spcPts val="0"/>
              </a:spcBef>
              <a:spcAft>
                <a:spcPts val="0"/>
              </a:spcAft>
              <a:buClr>
                <a:schemeClr val="dk1"/>
              </a:buClr>
              <a:buSzPts val="1100"/>
              <a:buFont typeface="Arial"/>
              <a:buNone/>
            </a:pPr>
            <a:r>
              <a:rPr lang="en" sz="1800"/>
              <a:t>Is resilient to asynchronous network conditions  </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None/>
            </a:pPr>
            <a:r>
              <a:t/>
            </a:r>
            <a:endParaRPr sz="18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916c7e09b3_0_8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2916c7e09b3_0_8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2916c7e09b3_0_9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2916c7e09b3_0_9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2916c7e09b3_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2916c7e09b3_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916c7e09b3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2916c7e09b3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2916c7e09b3_0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2916c7e09b3_0_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291c2ccc1c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9" name="Google Shape;1209;g291c2ccc1c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916c7e09b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916c7e09b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Assume a 4 replica configuration with R1 as the leader</a:t>
            </a:r>
            <a:endParaRPr sz="2100"/>
          </a:p>
          <a:p>
            <a:pPr indent="0" lvl="0" marL="0" rtl="0" algn="l">
              <a:spcBef>
                <a:spcPts val="0"/>
              </a:spcBef>
              <a:spcAft>
                <a:spcPts val="0"/>
              </a:spcAft>
              <a:buNone/>
            </a:pPr>
            <a:r>
              <a:rPr lang="en" sz="2100"/>
              <a:t>All replicas are in the view 1</a:t>
            </a:r>
            <a:endParaRPr sz="2100"/>
          </a:p>
          <a:p>
            <a:pPr indent="0" lvl="0" marL="0" rtl="0" algn="l">
              <a:spcBef>
                <a:spcPts val="0"/>
              </a:spcBef>
              <a:spcAft>
                <a:spcPts val="0"/>
              </a:spcAft>
              <a:buNone/>
            </a:pPr>
            <a:r>
              <a:rPr lang="en" sz="2100"/>
              <a:t>Under good network conditions the leader replica R1 sends a propose message, and</a:t>
            </a:r>
            <a:endParaRPr sz="2100"/>
          </a:p>
          <a:p>
            <a:pPr indent="0" lvl="0" marL="0" rtl="0" algn="l">
              <a:spcBef>
                <a:spcPts val="0"/>
              </a:spcBef>
              <a:spcAft>
                <a:spcPts val="0"/>
              </a:spcAft>
              <a:buNone/>
            </a:pPr>
            <a:r>
              <a:rPr lang="en" sz="2100"/>
              <a:t>Other replicas accept, and upon receiving a majority accepts  The leader commits</a:t>
            </a:r>
            <a:endParaRPr sz="2100"/>
          </a:p>
          <a:p>
            <a:pPr indent="0" lvl="0" marL="0" rtl="0" algn="l">
              <a:spcBef>
                <a:spcPts val="0"/>
              </a:spcBef>
              <a:spcAft>
                <a:spcPts val="0"/>
              </a:spcAft>
              <a:buNone/>
            </a:pPr>
            <a:r>
              <a:t/>
            </a:r>
            <a:endParaRPr sz="2100"/>
          </a:p>
          <a:p>
            <a:pPr indent="0" lvl="0" marL="0" rtl="0" algn="l">
              <a:spcBef>
                <a:spcPts val="0"/>
              </a:spcBef>
              <a:spcAft>
                <a:spcPts val="0"/>
              </a:spcAft>
              <a:buNone/>
            </a:pPr>
            <a:r>
              <a:rPr lang="en" sz="2100"/>
              <a:t>As long as the network </a:t>
            </a:r>
            <a:r>
              <a:rPr lang="en" sz="2100"/>
              <a:t>conditions</a:t>
            </a:r>
            <a:r>
              <a:rPr lang="en" sz="2100"/>
              <a:t> are synchronous, the leader will keep proposing and </a:t>
            </a:r>
            <a:endParaRPr sz="2100"/>
          </a:p>
          <a:p>
            <a:pPr indent="0" lvl="0" marL="0" rtl="0" algn="l">
              <a:spcBef>
                <a:spcPts val="0"/>
              </a:spcBef>
              <a:spcAft>
                <a:spcPts val="0"/>
              </a:spcAft>
              <a:buNone/>
            </a:pPr>
            <a:r>
              <a:rPr lang="en" sz="2100"/>
              <a:t>Committing new commands </a:t>
            </a:r>
            <a:endParaRPr sz="21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91fb05f42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0" name="Google Shape;1220;g291fb05f42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2916c7e09b3_0_9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2916c7e09b3_0_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8e0670ea0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28e0670ea0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293015e6e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1" name="Google Shape;1241;g293015e6e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293015e6ed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293015e6ed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916c7e09b3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916c7e09b3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Now let us see what goes wrong in leader based protocols</a:t>
            </a:r>
            <a:endParaRPr sz="2100"/>
          </a:p>
          <a:p>
            <a:pPr indent="0" lvl="0" marL="0" rtl="0" algn="l">
              <a:spcBef>
                <a:spcPts val="0"/>
              </a:spcBef>
              <a:spcAft>
                <a:spcPts val="0"/>
              </a:spcAft>
              <a:buNone/>
            </a:pPr>
            <a:r>
              <a:rPr lang="en" sz="2100"/>
              <a:t>The leader R1 keeps proposing new commands in view 1</a:t>
            </a:r>
            <a:endParaRPr sz="2100"/>
          </a:p>
          <a:p>
            <a:pPr indent="0" lvl="0" marL="0" rtl="0" algn="l">
              <a:spcBef>
                <a:spcPts val="0"/>
              </a:spcBef>
              <a:spcAft>
                <a:spcPts val="0"/>
              </a:spcAft>
              <a:buNone/>
            </a:pPr>
            <a:r>
              <a:rPr lang="en" sz="2100"/>
              <a:t>Due to a transient network problem, the the leader replica becomes unreachable for other replicas </a:t>
            </a:r>
            <a:endParaRPr sz="2100"/>
          </a:p>
          <a:p>
            <a:pPr indent="0" lvl="0" marL="0" rtl="0" algn="l">
              <a:spcBef>
                <a:spcPts val="0"/>
              </a:spcBef>
              <a:spcAft>
                <a:spcPts val="0"/>
              </a:spcAft>
              <a:buNone/>
            </a:pPr>
            <a:r>
              <a:rPr lang="en" sz="2100"/>
              <a:t>Hence other replicas timeout</a:t>
            </a:r>
            <a:endParaRPr sz="2100"/>
          </a:p>
          <a:p>
            <a:pPr indent="0" lvl="0" marL="0" rtl="0" algn="l">
              <a:spcBef>
                <a:spcPts val="0"/>
              </a:spcBef>
              <a:spcAft>
                <a:spcPts val="0"/>
              </a:spcAft>
              <a:buNone/>
            </a:pPr>
            <a:r>
              <a:rPr lang="en" sz="2100"/>
              <a:t>Then the replicas go to view 2, and replica 2 starts a leader election protocol</a:t>
            </a:r>
            <a:endParaRPr sz="2100"/>
          </a:p>
          <a:p>
            <a:pPr indent="0" lvl="0" marL="0" rtl="0" algn="l">
              <a:spcBef>
                <a:spcPts val="0"/>
              </a:spcBef>
              <a:spcAft>
                <a:spcPts val="0"/>
              </a:spcAft>
              <a:buNone/>
            </a:pPr>
            <a:r>
              <a:rPr lang="en" sz="2100"/>
              <a:t>This is called view change</a:t>
            </a:r>
            <a:endParaRPr sz="2100"/>
          </a:p>
          <a:p>
            <a:pPr indent="0" lvl="0" marL="0" rtl="0" algn="l">
              <a:spcBef>
                <a:spcPts val="0"/>
              </a:spcBef>
              <a:spcAft>
                <a:spcPts val="0"/>
              </a:spcAft>
              <a:buNone/>
            </a:pPr>
            <a:r>
              <a:rPr lang="en" sz="2100"/>
              <a:t>During the view change no new commands are committed </a:t>
            </a:r>
            <a:endParaRPr sz="2100"/>
          </a:p>
          <a:p>
            <a:pPr indent="0" lvl="0" marL="0" rtl="0" algn="l">
              <a:spcBef>
                <a:spcPts val="0"/>
              </a:spcBef>
              <a:spcAft>
                <a:spcPts val="0"/>
              </a:spcAft>
              <a:buNone/>
            </a:pPr>
            <a:r>
              <a:rPr lang="en" sz="2100"/>
              <a:t>We see that Leader based protocols need timeout for recovery</a:t>
            </a:r>
            <a:endParaRPr sz="2100"/>
          </a:p>
          <a:p>
            <a:pPr indent="0" lvl="0" marL="0" rtl="0" algn="l">
              <a:spcBef>
                <a:spcPts val="0"/>
              </a:spcBef>
              <a:spcAft>
                <a:spcPts val="0"/>
              </a:spcAft>
              <a:buNone/>
            </a:pPr>
            <a:r>
              <a:rPr lang="en" sz="2100"/>
              <a:t>Hence, liveness depends on partial synchronous network conditions, which is problematic</a:t>
            </a:r>
            <a:endParaRPr sz="21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916c7e09b3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916c7e09b3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Next, let us look at  conservative timeout problem</a:t>
            </a:r>
            <a:endParaRPr sz="16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916c7e09b3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916c7e09b3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300"/>
              <a:t>its difficult to </a:t>
            </a:r>
            <a:r>
              <a:rPr lang="en" sz="2300"/>
              <a:t>choose</a:t>
            </a:r>
            <a:r>
              <a:rPr lang="en" sz="2300"/>
              <a:t> the ideal timeout, because it depends on many unpredictable  factors </a:t>
            </a:r>
            <a:endParaRPr sz="2300"/>
          </a:p>
          <a:p>
            <a:pPr indent="0" lvl="0" marL="0" rtl="0" algn="l">
              <a:spcBef>
                <a:spcPts val="0"/>
              </a:spcBef>
              <a:spcAft>
                <a:spcPts val="0"/>
              </a:spcAft>
              <a:buNone/>
            </a:pPr>
            <a:r>
              <a:rPr lang="en" sz="2300"/>
              <a:t>Since we cannot realistically get it perfectly, we have to </a:t>
            </a:r>
            <a:r>
              <a:rPr lang="en" sz="2300"/>
              <a:t>weigh</a:t>
            </a:r>
            <a:r>
              <a:rPr lang="en" sz="2300"/>
              <a:t> the risks of </a:t>
            </a:r>
            <a:r>
              <a:rPr lang="en" sz="2300"/>
              <a:t>choosing</a:t>
            </a:r>
            <a:r>
              <a:rPr lang="en" sz="2300"/>
              <a:t> the timeout too high or too low.</a:t>
            </a:r>
            <a:endParaRPr sz="2300"/>
          </a:p>
          <a:p>
            <a:pPr indent="0" lvl="0" marL="0" rtl="0" algn="l">
              <a:spcBef>
                <a:spcPts val="0"/>
              </a:spcBef>
              <a:spcAft>
                <a:spcPts val="0"/>
              </a:spcAft>
              <a:buNone/>
            </a:pPr>
            <a:r>
              <a:rPr lang="en" sz="2300"/>
              <a:t>Let us see what happens when you pick a timeout too high</a:t>
            </a:r>
            <a:endParaRPr sz="2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0" Type="http://schemas.openxmlformats.org/officeDocument/2006/relationships/image" Target="../media/image25.png"/><Relationship Id="rId11" Type="http://schemas.openxmlformats.org/officeDocument/2006/relationships/image" Target="../media/image13.png"/><Relationship Id="rId22" Type="http://schemas.openxmlformats.org/officeDocument/2006/relationships/image" Target="../media/image35.png"/><Relationship Id="rId10" Type="http://schemas.openxmlformats.org/officeDocument/2006/relationships/image" Target="../media/image3.png"/><Relationship Id="rId21" Type="http://schemas.openxmlformats.org/officeDocument/2006/relationships/image" Target="../media/image23.png"/><Relationship Id="rId13" Type="http://schemas.openxmlformats.org/officeDocument/2006/relationships/image" Target="../media/image14.png"/><Relationship Id="rId24" Type="http://schemas.openxmlformats.org/officeDocument/2006/relationships/image" Target="../media/image20.png"/><Relationship Id="rId12" Type="http://schemas.openxmlformats.org/officeDocument/2006/relationships/image" Target="../media/image5.png"/><Relationship Id="rId23"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7.png"/><Relationship Id="rId15" Type="http://schemas.openxmlformats.org/officeDocument/2006/relationships/image" Target="../media/image15.png"/><Relationship Id="rId14" Type="http://schemas.openxmlformats.org/officeDocument/2006/relationships/image" Target="../media/image2.png"/><Relationship Id="rId17" Type="http://schemas.openxmlformats.org/officeDocument/2006/relationships/image" Target="../media/image22.png"/><Relationship Id="rId16" Type="http://schemas.openxmlformats.org/officeDocument/2006/relationships/image" Target="../media/image24.png"/><Relationship Id="rId5" Type="http://schemas.openxmlformats.org/officeDocument/2006/relationships/image" Target="../media/image8.png"/><Relationship Id="rId19" Type="http://schemas.openxmlformats.org/officeDocument/2006/relationships/image" Target="../media/image28.png"/><Relationship Id="rId6" Type="http://schemas.openxmlformats.org/officeDocument/2006/relationships/image" Target="../media/image36.png"/><Relationship Id="rId18" Type="http://schemas.openxmlformats.org/officeDocument/2006/relationships/image" Target="../media/image31.png"/><Relationship Id="rId7" Type="http://schemas.openxmlformats.org/officeDocument/2006/relationships/image" Target="../media/image6.png"/><Relationship Id="rId8"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8.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2.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github.com/dedis/quepaxa" TargetMode="Externa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latin typeface="Times New Roman"/>
                <a:ea typeface="Times New Roman"/>
                <a:cs typeface="Times New Roman"/>
                <a:sym typeface="Times New Roman"/>
              </a:rPr>
              <a:t>QuePaxa: Escaping the Tyranny of Timeouts in Consensus</a:t>
            </a:r>
            <a:endParaRPr sz="3088">
              <a:latin typeface="Times New Roman"/>
              <a:ea typeface="Times New Roman"/>
              <a:cs typeface="Times New Roman"/>
              <a:sym typeface="Times New Roman"/>
            </a:endParaRPr>
          </a:p>
        </p:txBody>
      </p:sp>
      <p:sp>
        <p:nvSpPr>
          <p:cNvPr id="55" name="Google Shape;55;p13"/>
          <p:cNvSpPr txBox="1"/>
          <p:nvPr>
            <p:ph idx="1" type="subTitle"/>
          </p:nvPr>
        </p:nvSpPr>
        <p:spPr>
          <a:xfrm>
            <a:off x="37400" y="2910325"/>
            <a:ext cx="19401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Pasindu Tennage*</a:t>
            </a:r>
            <a:br>
              <a:rPr lang="en" sz="1700">
                <a:latin typeface="Times New Roman"/>
                <a:ea typeface="Times New Roman"/>
                <a:cs typeface="Times New Roman"/>
                <a:sym typeface="Times New Roman"/>
              </a:rPr>
            </a:br>
            <a:r>
              <a:rPr lang="en" sz="1700">
                <a:latin typeface="Times New Roman"/>
                <a:ea typeface="Times New Roman"/>
                <a:cs typeface="Times New Roman"/>
                <a:sym typeface="Times New Roman"/>
              </a:rPr>
              <a:t>EPFL</a:t>
            </a:r>
            <a:endParaRPr sz="1700">
              <a:latin typeface="Times New Roman"/>
              <a:ea typeface="Times New Roman"/>
              <a:cs typeface="Times New Roman"/>
              <a:sym typeface="Times New Roman"/>
            </a:endParaRPr>
          </a:p>
        </p:txBody>
      </p:sp>
      <p:sp>
        <p:nvSpPr>
          <p:cNvPr id="56" name="Google Shape;56;p13"/>
          <p:cNvSpPr txBox="1"/>
          <p:nvPr>
            <p:ph idx="1" type="subTitle"/>
          </p:nvPr>
        </p:nvSpPr>
        <p:spPr>
          <a:xfrm>
            <a:off x="1893550" y="2910325"/>
            <a:ext cx="21204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Cristina Basescu*</a:t>
            </a:r>
            <a:br>
              <a:rPr lang="en" sz="1700">
                <a:latin typeface="Times New Roman"/>
                <a:ea typeface="Times New Roman"/>
                <a:cs typeface="Times New Roman"/>
                <a:sym typeface="Times New Roman"/>
              </a:rPr>
            </a:br>
            <a:r>
              <a:rPr lang="en" sz="1700">
                <a:latin typeface="Times New Roman"/>
                <a:ea typeface="Times New Roman"/>
                <a:cs typeface="Times New Roman"/>
                <a:sym typeface="Times New Roman"/>
              </a:rPr>
              <a:t>EPFL &amp; Digital Asset</a:t>
            </a:r>
            <a:endParaRPr sz="1700">
              <a:latin typeface="Times New Roman"/>
              <a:ea typeface="Times New Roman"/>
              <a:cs typeface="Times New Roman"/>
              <a:sym typeface="Times New Roman"/>
            </a:endParaRPr>
          </a:p>
        </p:txBody>
      </p:sp>
      <p:sp>
        <p:nvSpPr>
          <p:cNvPr id="57" name="Google Shape;57;p13"/>
          <p:cNvSpPr txBox="1"/>
          <p:nvPr>
            <p:ph idx="1" type="subTitle"/>
          </p:nvPr>
        </p:nvSpPr>
        <p:spPr>
          <a:xfrm>
            <a:off x="4135150" y="2910325"/>
            <a:ext cx="28482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Eleftherios K</a:t>
            </a:r>
            <a:r>
              <a:rPr lang="en" sz="1700">
                <a:latin typeface="Times New Roman"/>
                <a:ea typeface="Times New Roman"/>
                <a:cs typeface="Times New Roman"/>
                <a:sym typeface="Times New Roman"/>
              </a:rPr>
              <a:t>okoris Kogias</a:t>
            </a:r>
            <a:br>
              <a:rPr lang="en" sz="1700">
                <a:latin typeface="Times New Roman"/>
                <a:ea typeface="Times New Roman"/>
                <a:cs typeface="Times New Roman"/>
                <a:sym typeface="Times New Roman"/>
              </a:rPr>
            </a:br>
            <a:r>
              <a:rPr lang="en" sz="1700">
                <a:latin typeface="Times New Roman"/>
                <a:ea typeface="Times New Roman"/>
                <a:cs typeface="Times New Roman"/>
                <a:sym typeface="Times New Roman"/>
              </a:rPr>
              <a:t>ISTA &amp; Mysten Labs</a:t>
            </a:r>
            <a:endParaRPr sz="1700">
              <a:latin typeface="Times New Roman"/>
              <a:ea typeface="Times New Roman"/>
              <a:cs typeface="Times New Roman"/>
              <a:sym typeface="Times New Roman"/>
            </a:endParaRPr>
          </a:p>
        </p:txBody>
      </p:sp>
      <p:sp>
        <p:nvSpPr>
          <p:cNvPr id="58" name="Google Shape;58;p13"/>
          <p:cNvSpPr txBox="1"/>
          <p:nvPr>
            <p:ph idx="1" type="subTitle"/>
          </p:nvPr>
        </p:nvSpPr>
        <p:spPr>
          <a:xfrm>
            <a:off x="7245900" y="2910325"/>
            <a:ext cx="15897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Ewa Syta</a:t>
            </a:r>
            <a:br>
              <a:rPr lang="en" sz="1700">
                <a:latin typeface="Times New Roman"/>
                <a:ea typeface="Times New Roman"/>
                <a:cs typeface="Times New Roman"/>
                <a:sym typeface="Times New Roman"/>
              </a:rPr>
            </a:br>
            <a:r>
              <a:rPr lang="en" sz="1700">
                <a:latin typeface="Times New Roman"/>
                <a:ea typeface="Times New Roman"/>
                <a:cs typeface="Times New Roman"/>
                <a:sym typeface="Times New Roman"/>
              </a:rPr>
              <a:t>Trinity College</a:t>
            </a:r>
            <a:endParaRPr sz="1700">
              <a:latin typeface="Times New Roman"/>
              <a:ea typeface="Times New Roman"/>
              <a:cs typeface="Times New Roman"/>
              <a:sym typeface="Times New Roman"/>
            </a:endParaRPr>
          </a:p>
        </p:txBody>
      </p:sp>
      <p:sp>
        <p:nvSpPr>
          <p:cNvPr id="59" name="Google Shape;59;p13"/>
          <p:cNvSpPr txBox="1"/>
          <p:nvPr>
            <p:ph idx="1" type="subTitle"/>
          </p:nvPr>
        </p:nvSpPr>
        <p:spPr>
          <a:xfrm>
            <a:off x="976575" y="3900925"/>
            <a:ext cx="22203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Philipp Jovanovic</a:t>
            </a:r>
            <a:br>
              <a:rPr lang="en" sz="1700">
                <a:latin typeface="Times New Roman"/>
                <a:ea typeface="Times New Roman"/>
                <a:cs typeface="Times New Roman"/>
                <a:sym typeface="Times New Roman"/>
              </a:rPr>
            </a:br>
            <a:r>
              <a:rPr lang="en" sz="1700">
                <a:latin typeface="Times New Roman"/>
                <a:ea typeface="Times New Roman"/>
                <a:cs typeface="Times New Roman"/>
                <a:sym typeface="Times New Roman"/>
              </a:rPr>
              <a:t>UCL</a:t>
            </a:r>
            <a:endParaRPr sz="1700">
              <a:latin typeface="Times New Roman"/>
              <a:ea typeface="Times New Roman"/>
              <a:cs typeface="Times New Roman"/>
              <a:sym typeface="Times New Roman"/>
            </a:endParaRPr>
          </a:p>
        </p:txBody>
      </p:sp>
      <p:sp>
        <p:nvSpPr>
          <p:cNvPr id="60" name="Google Shape;60;p13"/>
          <p:cNvSpPr txBox="1"/>
          <p:nvPr>
            <p:ph idx="1" type="subTitle"/>
          </p:nvPr>
        </p:nvSpPr>
        <p:spPr>
          <a:xfrm>
            <a:off x="3664500" y="3977125"/>
            <a:ext cx="1589700" cy="600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1018"/>
              <a:buNone/>
            </a:pPr>
            <a:r>
              <a:rPr lang="en" sz="1610">
                <a:latin typeface="Times New Roman"/>
                <a:ea typeface="Times New Roman"/>
                <a:cs typeface="Times New Roman"/>
                <a:sym typeface="Times New Roman"/>
              </a:rPr>
              <a:t>Vero Galiñanes</a:t>
            </a:r>
            <a:br>
              <a:rPr lang="en" sz="1610">
                <a:latin typeface="Times New Roman"/>
                <a:ea typeface="Times New Roman"/>
                <a:cs typeface="Times New Roman"/>
                <a:sym typeface="Times New Roman"/>
              </a:rPr>
            </a:br>
            <a:r>
              <a:rPr lang="en" sz="1610">
                <a:latin typeface="Times New Roman"/>
                <a:ea typeface="Times New Roman"/>
                <a:cs typeface="Times New Roman"/>
                <a:sym typeface="Times New Roman"/>
              </a:rPr>
              <a:t>EPFL</a:t>
            </a:r>
            <a:endParaRPr sz="1610">
              <a:latin typeface="Times New Roman"/>
              <a:ea typeface="Times New Roman"/>
              <a:cs typeface="Times New Roman"/>
              <a:sym typeface="Times New Roman"/>
            </a:endParaRPr>
          </a:p>
        </p:txBody>
      </p:sp>
      <p:sp>
        <p:nvSpPr>
          <p:cNvPr id="61" name="Google Shape;61;p13"/>
          <p:cNvSpPr txBox="1"/>
          <p:nvPr>
            <p:ph idx="1" type="subTitle"/>
          </p:nvPr>
        </p:nvSpPr>
        <p:spPr>
          <a:xfrm>
            <a:off x="6026700" y="3900925"/>
            <a:ext cx="15897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700">
                <a:latin typeface="Times New Roman"/>
                <a:ea typeface="Times New Roman"/>
                <a:cs typeface="Times New Roman"/>
                <a:sym typeface="Times New Roman"/>
              </a:rPr>
              <a:t>Bryan Ford</a:t>
            </a:r>
            <a:br>
              <a:rPr lang="en" sz="1700">
                <a:latin typeface="Times New Roman"/>
                <a:ea typeface="Times New Roman"/>
                <a:cs typeface="Times New Roman"/>
                <a:sym typeface="Times New Roman"/>
              </a:rPr>
            </a:br>
            <a:r>
              <a:rPr lang="en" sz="1700">
                <a:latin typeface="Times New Roman"/>
                <a:ea typeface="Times New Roman"/>
                <a:cs typeface="Times New Roman"/>
                <a:sym typeface="Times New Roman"/>
              </a:rPr>
              <a:t>EPFL</a:t>
            </a:r>
            <a:endParaRPr sz="1700">
              <a:latin typeface="Times New Roman"/>
              <a:ea typeface="Times New Roman"/>
              <a:cs typeface="Times New Roman"/>
              <a:sym typeface="Times New Roman"/>
            </a:endParaRPr>
          </a:p>
        </p:txBody>
      </p:sp>
      <p:sp>
        <p:nvSpPr>
          <p:cNvPr id="62" name="Google Shape;6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2"/>
          <p:cNvSpPr txBox="1"/>
          <p:nvPr>
            <p:ph type="title"/>
          </p:nvPr>
        </p:nvSpPr>
        <p:spPr>
          <a:xfrm>
            <a:off x="311700" y="149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latin typeface="Times New Roman"/>
                <a:ea typeface="Times New Roman"/>
                <a:cs typeface="Times New Roman"/>
                <a:sym typeface="Times New Roman"/>
              </a:rPr>
              <a:t>Timeout based view change [Multi-Paxos]</a:t>
            </a:r>
            <a:endParaRPr>
              <a:latin typeface="Times New Roman"/>
              <a:ea typeface="Times New Roman"/>
              <a:cs typeface="Times New Roman"/>
              <a:sym typeface="Times New Roman"/>
            </a:endParaRPr>
          </a:p>
        </p:txBody>
      </p:sp>
      <p:cxnSp>
        <p:nvCxnSpPr>
          <p:cNvPr id="275" name="Google Shape;275;p22"/>
          <p:cNvCxnSpPr/>
          <p:nvPr/>
        </p:nvCxnSpPr>
        <p:spPr>
          <a:xfrm>
            <a:off x="438875" y="1218400"/>
            <a:ext cx="7874100" cy="6000"/>
          </a:xfrm>
          <a:prstGeom prst="straightConnector1">
            <a:avLst/>
          </a:prstGeom>
          <a:noFill/>
          <a:ln cap="flat" cmpd="sng" w="38100">
            <a:solidFill>
              <a:schemeClr val="accent1"/>
            </a:solidFill>
            <a:prstDash val="solid"/>
            <a:round/>
            <a:headEnd len="med" w="med" type="none"/>
            <a:tailEnd len="med" w="med" type="none"/>
          </a:ln>
        </p:spPr>
      </p:cxnSp>
      <p:cxnSp>
        <p:nvCxnSpPr>
          <p:cNvPr id="276" name="Google Shape;276;p22"/>
          <p:cNvCxnSpPr/>
          <p:nvPr/>
        </p:nvCxnSpPr>
        <p:spPr>
          <a:xfrm>
            <a:off x="438875" y="1980400"/>
            <a:ext cx="7903800" cy="9900"/>
          </a:xfrm>
          <a:prstGeom prst="straightConnector1">
            <a:avLst/>
          </a:prstGeom>
          <a:noFill/>
          <a:ln cap="flat" cmpd="sng" w="38100">
            <a:solidFill>
              <a:schemeClr val="accent1"/>
            </a:solidFill>
            <a:prstDash val="solid"/>
            <a:round/>
            <a:headEnd len="med" w="med" type="none"/>
            <a:tailEnd len="med" w="med" type="none"/>
          </a:ln>
        </p:spPr>
      </p:cxnSp>
      <p:cxnSp>
        <p:nvCxnSpPr>
          <p:cNvPr id="277" name="Google Shape;277;p22"/>
          <p:cNvCxnSpPr/>
          <p:nvPr/>
        </p:nvCxnSpPr>
        <p:spPr>
          <a:xfrm>
            <a:off x="438875" y="2742400"/>
            <a:ext cx="7903800" cy="9900"/>
          </a:xfrm>
          <a:prstGeom prst="straightConnector1">
            <a:avLst/>
          </a:prstGeom>
          <a:noFill/>
          <a:ln cap="flat" cmpd="sng" w="38100">
            <a:solidFill>
              <a:schemeClr val="accent1"/>
            </a:solidFill>
            <a:prstDash val="solid"/>
            <a:round/>
            <a:headEnd len="med" w="med" type="none"/>
            <a:tailEnd len="med" w="med" type="none"/>
          </a:ln>
        </p:spPr>
      </p:cxnSp>
      <p:cxnSp>
        <p:nvCxnSpPr>
          <p:cNvPr id="278" name="Google Shape;278;p22"/>
          <p:cNvCxnSpPr/>
          <p:nvPr/>
        </p:nvCxnSpPr>
        <p:spPr>
          <a:xfrm>
            <a:off x="438875" y="3504400"/>
            <a:ext cx="7903800" cy="9900"/>
          </a:xfrm>
          <a:prstGeom prst="straightConnector1">
            <a:avLst/>
          </a:prstGeom>
          <a:noFill/>
          <a:ln cap="flat" cmpd="sng" w="38100">
            <a:solidFill>
              <a:schemeClr val="accent1"/>
            </a:solidFill>
            <a:prstDash val="solid"/>
            <a:round/>
            <a:headEnd len="med" w="med" type="none"/>
            <a:tailEnd len="med" w="med" type="none"/>
          </a:ln>
        </p:spPr>
      </p:cxnSp>
      <p:sp>
        <p:nvSpPr>
          <p:cNvPr id="279" name="Google Shape;279;p22"/>
          <p:cNvSpPr txBox="1"/>
          <p:nvPr/>
        </p:nvSpPr>
        <p:spPr>
          <a:xfrm>
            <a:off x="349525" y="811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280" name="Google Shape;280;p22"/>
          <p:cNvSpPr txBox="1"/>
          <p:nvPr/>
        </p:nvSpPr>
        <p:spPr>
          <a:xfrm>
            <a:off x="35000" y="1001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R1</a:t>
            </a:r>
            <a:endParaRPr/>
          </a:p>
        </p:txBody>
      </p:sp>
      <p:sp>
        <p:nvSpPr>
          <p:cNvPr id="281" name="Google Shape;281;p22"/>
          <p:cNvSpPr txBox="1"/>
          <p:nvPr/>
        </p:nvSpPr>
        <p:spPr>
          <a:xfrm>
            <a:off x="35000" y="1763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R2</a:t>
            </a:r>
            <a:endParaRPr/>
          </a:p>
        </p:txBody>
      </p:sp>
      <p:sp>
        <p:nvSpPr>
          <p:cNvPr id="282" name="Google Shape;282;p22"/>
          <p:cNvSpPr txBox="1"/>
          <p:nvPr/>
        </p:nvSpPr>
        <p:spPr>
          <a:xfrm>
            <a:off x="35000" y="2525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R3</a:t>
            </a:r>
            <a:endParaRPr/>
          </a:p>
        </p:txBody>
      </p:sp>
      <p:sp>
        <p:nvSpPr>
          <p:cNvPr id="283" name="Google Shape;283;p22"/>
          <p:cNvSpPr txBox="1"/>
          <p:nvPr/>
        </p:nvSpPr>
        <p:spPr>
          <a:xfrm>
            <a:off x="35000" y="3287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R4</a:t>
            </a:r>
            <a:endParaRPr/>
          </a:p>
        </p:txBody>
      </p:sp>
      <p:cxnSp>
        <p:nvCxnSpPr>
          <p:cNvPr id="284" name="Google Shape;284;p22"/>
          <p:cNvCxnSpPr/>
          <p:nvPr/>
        </p:nvCxnSpPr>
        <p:spPr>
          <a:xfrm rot="10800000">
            <a:off x="3706225" y="859050"/>
            <a:ext cx="10800" cy="3029700"/>
          </a:xfrm>
          <a:prstGeom prst="straightConnector1">
            <a:avLst/>
          </a:prstGeom>
          <a:noFill/>
          <a:ln cap="flat" cmpd="sng" w="9525">
            <a:solidFill>
              <a:schemeClr val="dk2"/>
            </a:solidFill>
            <a:prstDash val="solid"/>
            <a:round/>
            <a:headEnd len="med" w="med" type="none"/>
            <a:tailEnd len="med" w="med" type="none"/>
          </a:ln>
        </p:spPr>
      </p:cxnSp>
      <p:sp>
        <p:nvSpPr>
          <p:cNvPr id="285" name="Google Shape;285;p22"/>
          <p:cNvSpPr txBox="1"/>
          <p:nvPr/>
        </p:nvSpPr>
        <p:spPr>
          <a:xfrm>
            <a:off x="1529100" y="3834075"/>
            <a:ext cx="864000" cy="2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1</a:t>
            </a:r>
            <a:endParaRPr/>
          </a:p>
        </p:txBody>
      </p:sp>
      <p:cxnSp>
        <p:nvCxnSpPr>
          <p:cNvPr id="286" name="Google Shape;286;p22"/>
          <p:cNvCxnSpPr/>
          <p:nvPr/>
        </p:nvCxnSpPr>
        <p:spPr>
          <a:xfrm>
            <a:off x="911387" y="1227912"/>
            <a:ext cx="444900" cy="746700"/>
          </a:xfrm>
          <a:prstGeom prst="straightConnector1">
            <a:avLst/>
          </a:prstGeom>
          <a:noFill/>
          <a:ln cap="flat" cmpd="sng" w="9525">
            <a:solidFill>
              <a:schemeClr val="dk2"/>
            </a:solidFill>
            <a:prstDash val="solid"/>
            <a:round/>
            <a:headEnd len="med" w="med" type="none"/>
            <a:tailEnd len="med" w="med" type="triangle"/>
          </a:ln>
        </p:spPr>
      </p:cxnSp>
      <p:cxnSp>
        <p:nvCxnSpPr>
          <p:cNvPr id="287" name="Google Shape;287;p22"/>
          <p:cNvCxnSpPr/>
          <p:nvPr/>
        </p:nvCxnSpPr>
        <p:spPr>
          <a:xfrm>
            <a:off x="911387" y="1227912"/>
            <a:ext cx="554400" cy="1523400"/>
          </a:xfrm>
          <a:prstGeom prst="straightConnector1">
            <a:avLst/>
          </a:prstGeom>
          <a:noFill/>
          <a:ln cap="flat" cmpd="sng" w="9525">
            <a:solidFill>
              <a:schemeClr val="dk2"/>
            </a:solidFill>
            <a:prstDash val="solid"/>
            <a:round/>
            <a:headEnd len="med" w="med" type="none"/>
            <a:tailEnd len="med" w="med" type="triangle"/>
          </a:ln>
        </p:spPr>
      </p:cxnSp>
      <p:cxnSp>
        <p:nvCxnSpPr>
          <p:cNvPr id="288" name="Google Shape;288;p22"/>
          <p:cNvCxnSpPr/>
          <p:nvPr/>
        </p:nvCxnSpPr>
        <p:spPr>
          <a:xfrm>
            <a:off x="911387" y="1227912"/>
            <a:ext cx="576300" cy="2245200"/>
          </a:xfrm>
          <a:prstGeom prst="straightConnector1">
            <a:avLst/>
          </a:prstGeom>
          <a:noFill/>
          <a:ln cap="flat" cmpd="sng" w="9525">
            <a:solidFill>
              <a:schemeClr val="dk2"/>
            </a:solidFill>
            <a:prstDash val="solid"/>
            <a:round/>
            <a:headEnd len="med" w="med" type="none"/>
            <a:tailEnd len="med" w="med" type="triangle"/>
          </a:ln>
        </p:spPr>
      </p:cxnSp>
      <p:pic>
        <p:nvPicPr>
          <p:cNvPr id="289" name="Google Shape;289;p22"/>
          <p:cNvPicPr preferRelativeResize="0"/>
          <p:nvPr/>
        </p:nvPicPr>
        <p:blipFill>
          <a:blip r:embed="rId3">
            <a:alphaModFix/>
          </a:blip>
          <a:stretch>
            <a:fillRect/>
          </a:stretch>
        </p:blipFill>
        <p:spPr>
          <a:xfrm>
            <a:off x="419204" y="793638"/>
            <a:ext cx="628536" cy="353550"/>
          </a:xfrm>
          <a:prstGeom prst="rect">
            <a:avLst/>
          </a:prstGeom>
          <a:noFill/>
          <a:ln>
            <a:noFill/>
          </a:ln>
        </p:spPr>
      </p:pic>
      <p:sp>
        <p:nvSpPr>
          <p:cNvPr id="290" name="Google Shape;290;p22"/>
          <p:cNvSpPr txBox="1"/>
          <p:nvPr/>
        </p:nvSpPr>
        <p:spPr>
          <a:xfrm>
            <a:off x="495850" y="22659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cxnSp>
        <p:nvCxnSpPr>
          <p:cNvPr id="291" name="Google Shape;291;p22"/>
          <p:cNvCxnSpPr/>
          <p:nvPr/>
        </p:nvCxnSpPr>
        <p:spPr>
          <a:xfrm flipH="1" rot="10800000">
            <a:off x="1445200" y="1263650"/>
            <a:ext cx="665700" cy="2297700"/>
          </a:xfrm>
          <a:prstGeom prst="straightConnector1">
            <a:avLst/>
          </a:prstGeom>
          <a:noFill/>
          <a:ln cap="flat" cmpd="sng" w="9525">
            <a:solidFill>
              <a:schemeClr val="dk2"/>
            </a:solidFill>
            <a:prstDash val="solid"/>
            <a:round/>
            <a:headEnd len="med" w="med" type="none"/>
            <a:tailEnd len="med" w="med" type="triangle"/>
          </a:ln>
        </p:spPr>
      </p:cxnSp>
      <p:cxnSp>
        <p:nvCxnSpPr>
          <p:cNvPr id="292" name="Google Shape;292;p22"/>
          <p:cNvCxnSpPr/>
          <p:nvPr/>
        </p:nvCxnSpPr>
        <p:spPr>
          <a:xfrm flipH="1" rot="10800000">
            <a:off x="1465675" y="1263550"/>
            <a:ext cx="623400" cy="1465800"/>
          </a:xfrm>
          <a:prstGeom prst="straightConnector1">
            <a:avLst/>
          </a:prstGeom>
          <a:noFill/>
          <a:ln cap="flat" cmpd="sng" w="9525">
            <a:solidFill>
              <a:schemeClr val="dk2"/>
            </a:solidFill>
            <a:prstDash val="solid"/>
            <a:round/>
            <a:headEnd len="med" w="med" type="none"/>
            <a:tailEnd len="med" w="med" type="triangle"/>
          </a:ln>
        </p:spPr>
      </p:cxnSp>
      <p:cxnSp>
        <p:nvCxnSpPr>
          <p:cNvPr id="293" name="Google Shape;293;p22"/>
          <p:cNvCxnSpPr/>
          <p:nvPr/>
        </p:nvCxnSpPr>
        <p:spPr>
          <a:xfrm flipH="1" rot="10800000">
            <a:off x="1367225" y="1285525"/>
            <a:ext cx="721800" cy="689100"/>
          </a:xfrm>
          <a:prstGeom prst="straightConnector1">
            <a:avLst/>
          </a:prstGeom>
          <a:noFill/>
          <a:ln cap="flat" cmpd="sng" w="9525">
            <a:solidFill>
              <a:schemeClr val="dk2"/>
            </a:solidFill>
            <a:prstDash val="solid"/>
            <a:round/>
            <a:headEnd len="med" w="med" type="none"/>
            <a:tailEnd len="med" w="med" type="triangle"/>
          </a:ln>
        </p:spPr>
      </p:cxnSp>
      <p:sp>
        <p:nvSpPr>
          <p:cNvPr id="294" name="Google Shape;294;p22"/>
          <p:cNvSpPr txBox="1"/>
          <p:nvPr/>
        </p:nvSpPr>
        <p:spPr>
          <a:xfrm>
            <a:off x="17150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sp>
        <p:nvSpPr>
          <p:cNvPr id="295" name="Google Shape;295;p22"/>
          <p:cNvSpPr txBox="1"/>
          <p:nvPr/>
        </p:nvSpPr>
        <p:spPr>
          <a:xfrm>
            <a:off x="1943650" y="8943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Commit</a:t>
            </a:r>
            <a:endParaRPr/>
          </a:p>
        </p:txBody>
      </p:sp>
      <p:cxnSp>
        <p:nvCxnSpPr>
          <p:cNvPr id="296" name="Google Shape;296;p22"/>
          <p:cNvCxnSpPr/>
          <p:nvPr/>
        </p:nvCxnSpPr>
        <p:spPr>
          <a:xfrm flipH="1" rot="10800000">
            <a:off x="2747050" y="1050950"/>
            <a:ext cx="257100" cy="376800"/>
          </a:xfrm>
          <a:prstGeom prst="straightConnector1">
            <a:avLst/>
          </a:prstGeom>
          <a:noFill/>
          <a:ln cap="flat" cmpd="sng" w="9525">
            <a:solidFill>
              <a:schemeClr val="dk2"/>
            </a:solidFill>
            <a:prstDash val="solid"/>
            <a:round/>
            <a:headEnd len="med" w="med" type="none"/>
            <a:tailEnd len="med" w="med" type="none"/>
          </a:ln>
        </p:spPr>
      </p:cxnSp>
      <p:cxnSp>
        <p:nvCxnSpPr>
          <p:cNvPr id="297" name="Google Shape;297;p22"/>
          <p:cNvCxnSpPr/>
          <p:nvPr/>
        </p:nvCxnSpPr>
        <p:spPr>
          <a:xfrm flipH="1" rot="10800000">
            <a:off x="2899450" y="1050950"/>
            <a:ext cx="257100" cy="376800"/>
          </a:xfrm>
          <a:prstGeom prst="straightConnector1">
            <a:avLst/>
          </a:prstGeom>
          <a:noFill/>
          <a:ln cap="flat" cmpd="sng" w="9525">
            <a:solidFill>
              <a:schemeClr val="dk2"/>
            </a:solidFill>
            <a:prstDash val="solid"/>
            <a:round/>
            <a:headEnd len="med" w="med" type="none"/>
            <a:tailEnd len="med" w="med" type="none"/>
          </a:ln>
        </p:spPr>
      </p:cxnSp>
      <p:cxnSp>
        <p:nvCxnSpPr>
          <p:cNvPr id="298" name="Google Shape;298;p22"/>
          <p:cNvCxnSpPr/>
          <p:nvPr/>
        </p:nvCxnSpPr>
        <p:spPr>
          <a:xfrm flipH="1" rot="10800000">
            <a:off x="3051850" y="1050950"/>
            <a:ext cx="257100" cy="376800"/>
          </a:xfrm>
          <a:prstGeom prst="straightConnector1">
            <a:avLst/>
          </a:prstGeom>
          <a:noFill/>
          <a:ln cap="flat" cmpd="sng" w="9525">
            <a:solidFill>
              <a:schemeClr val="dk2"/>
            </a:solidFill>
            <a:prstDash val="solid"/>
            <a:round/>
            <a:headEnd len="med" w="med" type="none"/>
            <a:tailEnd len="med" w="med" type="none"/>
          </a:ln>
        </p:spPr>
      </p:cxnSp>
      <p:cxnSp>
        <p:nvCxnSpPr>
          <p:cNvPr id="299" name="Google Shape;299;p22"/>
          <p:cNvCxnSpPr/>
          <p:nvPr/>
        </p:nvCxnSpPr>
        <p:spPr>
          <a:xfrm flipH="1" rot="10800000">
            <a:off x="3204250" y="1050950"/>
            <a:ext cx="257100" cy="376800"/>
          </a:xfrm>
          <a:prstGeom prst="straightConnector1">
            <a:avLst/>
          </a:prstGeom>
          <a:noFill/>
          <a:ln cap="flat" cmpd="sng" w="9525">
            <a:solidFill>
              <a:schemeClr val="dk2"/>
            </a:solidFill>
            <a:prstDash val="solid"/>
            <a:round/>
            <a:headEnd len="med" w="med" type="none"/>
            <a:tailEnd len="med" w="med" type="none"/>
          </a:ln>
        </p:spPr>
      </p:cxnSp>
      <p:sp>
        <p:nvSpPr>
          <p:cNvPr id="300" name="Google Shape;300;p22"/>
          <p:cNvSpPr txBox="1"/>
          <p:nvPr/>
        </p:nvSpPr>
        <p:spPr>
          <a:xfrm>
            <a:off x="5948700" y="3757875"/>
            <a:ext cx="864000" cy="2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2</a:t>
            </a:r>
            <a:endParaRPr/>
          </a:p>
        </p:txBody>
      </p:sp>
      <p:cxnSp>
        <p:nvCxnSpPr>
          <p:cNvPr id="301" name="Google Shape;301;p22"/>
          <p:cNvCxnSpPr/>
          <p:nvPr/>
        </p:nvCxnSpPr>
        <p:spPr>
          <a:xfrm flipH="1" rot="10800000">
            <a:off x="3768075" y="1219975"/>
            <a:ext cx="448500" cy="765600"/>
          </a:xfrm>
          <a:prstGeom prst="straightConnector1">
            <a:avLst/>
          </a:prstGeom>
          <a:noFill/>
          <a:ln cap="flat" cmpd="sng" w="9525">
            <a:solidFill>
              <a:schemeClr val="dk2"/>
            </a:solidFill>
            <a:prstDash val="solid"/>
            <a:round/>
            <a:headEnd len="med" w="med" type="none"/>
            <a:tailEnd len="med" w="med" type="triangle"/>
          </a:ln>
        </p:spPr>
      </p:cxnSp>
      <p:cxnSp>
        <p:nvCxnSpPr>
          <p:cNvPr id="302" name="Google Shape;302;p22"/>
          <p:cNvCxnSpPr/>
          <p:nvPr/>
        </p:nvCxnSpPr>
        <p:spPr>
          <a:xfrm>
            <a:off x="3768075" y="1974625"/>
            <a:ext cx="415500" cy="743700"/>
          </a:xfrm>
          <a:prstGeom prst="straightConnector1">
            <a:avLst/>
          </a:prstGeom>
          <a:noFill/>
          <a:ln cap="flat" cmpd="sng" w="9525">
            <a:solidFill>
              <a:schemeClr val="dk2"/>
            </a:solidFill>
            <a:prstDash val="solid"/>
            <a:round/>
            <a:headEnd len="med" w="med" type="none"/>
            <a:tailEnd len="med" w="med" type="triangle"/>
          </a:ln>
        </p:spPr>
      </p:cxnSp>
      <p:cxnSp>
        <p:nvCxnSpPr>
          <p:cNvPr id="303" name="Google Shape;303;p22"/>
          <p:cNvCxnSpPr/>
          <p:nvPr/>
        </p:nvCxnSpPr>
        <p:spPr>
          <a:xfrm>
            <a:off x="3789950" y="1985575"/>
            <a:ext cx="426600" cy="1498500"/>
          </a:xfrm>
          <a:prstGeom prst="straightConnector1">
            <a:avLst/>
          </a:prstGeom>
          <a:noFill/>
          <a:ln cap="flat" cmpd="sng" w="9525">
            <a:solidFill>
              <a:schemeClr val="dk2"/>
            </a:solidFill>
            <a:prstDash val="solid"/>
            <a:round/>
            <a:headEnd len="med" w="med" type="none"/>
            <a:tailEnd len="med" w="med" type="triangle"/>
          </a:ln>
        </p:spPr>
      </p:cxnSp>
      <p:sp>
        <p:nvSpPr>
          <p:cNvPr id="304" name="Google Shape;304;p22"/>
          <p:cNvSpPr txBox="1"/>
          <p:nvPr/>
        </p:nvSpPr>
        <p:spPr>
          <a:xfrm>
            <a:off x="3543850" y="1427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Prepare</a:t>
            </a:r>
            <a:endParaRPr/>
          </a:p>
        </p:txBody>
      </p:sp>
      <p:cxnSp>
        <p:nvCxnSpPr>
          <p:cNvPr id="305" name="Google Shape;305;p22"/>
          <p:cNvCxnSpPr/>
          <p:nvPr/>
        </p:nvCxnSpPr>
        <p:spPr>
          <a:xfrm>
            <a:off x="4292725" y="1219925"/>
            <a:ext cx="568800" cy="743700"/>
          </a:xfrm>
          <a:prstGeom prst="straightConnector1">
            <a:avLst/>
          </a:prstGeom>
          <a:noFill/>
          <a:ln cap="flat" cmpd="sng" w="9525">
            <a:solidFill>
              <a:schemeClr val="dk2"/>
            </a:solidFill>
            <a:prstDash val="solid"/>
            <a:round/>
            <a:headEnd len="med" w="med" type="none"/>
            <a:tailEnd len="med" w="med" type="triangle"/>
          </a:ln>
        </p:spPr>
      </p:cxnSp>
      <p:cxnSp>
        <p:nvCxnSpPr>
          <p:cNvPr id="306" name="Google Shape;306;p22"/>
          <p:cNvCxnSpPr/>
          <p:nvPr/>
        </p:nvCxnSpPr>
        <p:spPr>
          <a:xfrm flipH="1" rot="10800000">
            <a:off x="4292725" y="2007450"/>
            <a:ext cx="557700" cy="667200"/>
          </a:xfrm>
          <a:prstGeom prst="straightConnector1">
            <a:avLst/>
          </a:prstGeom>
          <a:noFill/>
          <a:ln cap="flat" cmpd="sng" w="9525">
            <a:solidFill>
              <a:schemeClr val="dk2"/>
            </a:solidFill>
            <a:prstDash val="solid"/>
            <a:round/>
            <a:headEnd len="med" w="med" type="none"/>
            <a:tailEnd len="med" w="med" type="triangle"/>
          </a:ln>
        </p:spPr>
      </p:cxnSp>
      <p:cxnSp>
        <p:nvCxnSpPr>
          <p:cNvPr id="307" name="Google Shape;307;p22"/>
          <p:cNvCxnSpPr/>
          <p:nvPr/>
        </p:nvCxnSpPr>
        <p:spPr>
          <a:xfrm flipH="1" rot="10800000">
            <a:off x="4314600" y="2051100"/>
            <a:ext cx="535800" cy="1443900"/>
          </a:xfrm>
          <a:prstGeom prst="straightConnector1">
            <a:avLst/>
          </a:prstGeom>
          <a:noFill/>
          <a:ln cap="flat" cmpd="sng" w="9525">
            <a:solidFill>
              <a:schemeClr val="dk2"/>
            </a:solidFill>
            <a:prstDash val="solid"/>
            <a:round/>
            <a:headEnd len="med" w="med" type="none"/>
            <a:tailEnd len="med" w="med" type="triangle"/>
          </a:ln>
        </p:spPr>
      </p:cxnSp>
      <p:sp>
        <p:nvSpPr>
          <p:cNvPr id="308" name="Google Shape;308;p22"/>
          <p:cNvSpPr txBox="1"/>
          <p:nvPr/>
        </p:nvSpPr>
        <p:spPr>
          <a:xfrm>
            <a:off x="4610650" y="21135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Promise</a:t>
            </a:r>
            <a:endParaRPr/>
          </a:p>
        </p:txBody>
      </p:sp>
      <p:pic>
        <p:nvPicPr>
          <p:cNvPr id="309" name="Google Shape;309;p22"/>
          <p:cNvPicPr preferRelativeResize="0"/>
          <p:nvPr/>
        </p:nvPicPr>
        <p:blipFill>
          <a:blip r:embed="rId3">
            <a:alphaModFix/>
          </a:blip>
          <a:stretch>
            <a:fillRect/>
          </a:stretch>
        </p:blipFill>
        <p:spPr>
          <a:xfrm>
            <a:off x="4838804" y="1631838"/>
            <a:ext cx="628536" cy="353550"/>
          </a:xfrm>
          <a:prstGeom prst="rect">
            <a:avLst/>
          </a:prstGeom>
          <a:noFill/>
          <a:ln>
            <a:noFill/>
          </a:ln>
        </p:spPr>
      </p:pic>
      <p:sp>
        <p:nvSpPr>
          <p:cNvPr id="310" name="Google Shape;310;p22"/>
          <p:cNvSpPr txBox="1"/>
          <p:nvPr/>
        </p:nvSpPr>
        <p:spPr>
          <a:xfrm>
            <a:off x="3738900" y="3605475"/>
            <a:ext cx="1307400" cy="2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Change</a:t>
            </a:r>
            <a:endParaRPr/>
          </a:p>
        </p:txBody>
      </p:sp>
      <p:sp>
        <p:nvSpPr>
          <p:cNvPr id="311" name="Google Shape;31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312" name="Google Shape;312;p22"/>
          <p:cNvCxnSpPr/>
          <p:nvPr/>
        </p:nvCxnSpPr>
        <p:spPr>
          <a:xfrm flipH="1" rot="10800000">
            <a:off x="5977875" y="1219975"/>
            <a:ext cx="448500" cy="765600"/>
          </a:xfrm>
          <a:prstGeom prst="straightConnector1">
            <a:avLst/>
          </a:prstGeom>
          <a:noFill/>
          <a:ln cap="flat" cmpd="sng" w="9525">
            <a:solidFill>
              <a:schemeClr val="dk2"/>
            </a:solidFill>
            <a:prstDash val="solid"/>
            <a:round/>
            <a:headEnd len="med" w="med" type="none"/>
            <a:tailEnd len="med" w="med" type="triangle"/>
          </a:ln>
        </p:spPr>
      </p:cxnSp>
      <p:cxnSp>
        <p:nvCxnSpPr>
          <p:cNvPr id="313" name="Google Shape;313;p22"/>
          <p:cNvCxnSpPr/>
          <p:nvPr/>
        </p:nvCxnSpPr>
        <p:spPr>
          <a:xfrm>
            <a:off x="5977875" y="1974625"/>
            <a:ext cx="415500" cy="743700"/>
          </a:xfrm>
          <a:prstGeom prst="straightConnector1">
            <a:avLst/>
          </a:prstGeom>
          <a:noFill/>
          <a:ln cap="flat" cmpd="sng" w="9525">
            <a:solidFill>
              <a:schemeClr val="dk2"/>
            </a:solidFill>
            <a:prstDash val="solid"/>
            <a:round/>
            <a:headEnd len="med" w="med" type="none"/>
            <a:tailEnd len="med" w="med" type="triangle"/>
          </a:ln>
        </p:spPr>
      </p:cxnSp>
      <p:cxnSp>
        <p:nvCxnSpPr>
          <p:cNvPr id="314" name="Google Shape;314;p22"/>
          <p:cNvCxnSpPr/>
          <p:nvPr/>
        </p:nvCxnSpPr>
        <p:spPr>
          <a:xfrm>
            <a:off x="5999750" y="1985575"/>
            <a:ext cx="426600" cy="1498500"/>
          </a:xfrm>
          <a:prstGeom prst="straightConnector1">
            <a:avLst/>
          </a:prstGeom>
          <a:noFill/>
          <a:ln cap="flat" cmpd="sng" w="9525">
            <a:solidFill>
              <a:schemeClr val="dk2"/>
            </a:solidFill>
            <a:prstDash val="solid"/>
            <a:round/>
            <a:headEnd len="med" w="med" type="none"/>
            <a:tailEnd len="med" w="med" type="triangle"/>
          </a:ln>
        </p:spPr>
      </p:cxnSp>
      <p:sp>
        <p:nvSpPr>
          <p:cNvPr id="315" name="Google Shape;315;p22"/>
          <p:cNvSpPr txBox="1"/>
          <p:nvPr/>
        </p:nvSpPr>
        <p:spPr>
          <a:xfrm>
            <a:off x="5753650" y="1427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cxnSp>
        <p:nvCxnSpPr>
          <p:cNvPr id="316" name="Google Shape;316;p22"/>
          <p:cNvCxnSpPr/>
          <p:nvPr/>
        </p:nvCxnSpPr>
        <p:spPr>
          <a:xfrm>
            <a:off x="6426325" y="1219925"/>
            <a:ext cx="568800" cy="743700"/>
          </a:xfrm>
          <a:prstGeom prst="straightConnector1">
            <a:avLst/>
          </a:prstGeom>
          <a:noFill/>
          <a:ln cap="flat" cmpd="sng" w="9525">
            <a:solidFill>
              <a:schemeClr val="dk2"/>
            </a:solidFill>
            <a:prstDash val="solid"/>
            <a:round/>
            <a:headEnd len="med" w="med" type="none"/>
            <a:tailEnd len="med" w="med" type="triangle"/>
          </a:ln>
        </p:spPr>
      </p:cxnSp>
      <p:cxnSp>
        <p:nvCxnSpPr>
          <p:cNvPr id="317" name="Google Shape;317;p22"/>
          <p:cNvCxnSpPr/>
          <p:nvPr/>
        </p:nvCxnSpPr>
        <p:spPr>
          <a:xfrm flipH="1" rot="10800000">
            <a:off x="6426325" y="2007450"/>
            <a:ext cx="557700" cy="667200"/>
          </a:xfrm>
          <a:prstGeom prst="straightConnector1">
            <a:avLst/>
          </a:prstGeom>
          <a:noFill/>
          <a:ln cap="flat" cmpd="sng" w="9525">
            <a:solidFill>
              <a:schemeClr val="dk2"/>
            </a:solidFill>
            <a:prstDash val="solid"/>
            <a:round/>
            <a:headEnd len="med" w="med" type="none"/>
            <a:tailEnd len="med" w="med" type="triangle"/>
          </a:ln>
        </p:spPr>
      </p:cxnSp>
      <p:cxnSp>
        <p:nvCxnSpPr>
          <p:cNvPr id="318" name="Google Shape;318;p22"/>
          <p:cNvCxnSpPr/>
          <p:nvPr/>
        </p:nvCxnSpPr>
        <p:spPr>
          <a:xfrm flipH="1" rot="10800000">
            <a:off x="6448200" y="2051100"/>
            <a:ext cx="535800" cy="1443900"/>
          </a:xfrm>
          <a:prstGeom prst="straightConnector1">
            <a:avLst/>
          </a:prstGeom>
          <a:noFill/>
          <a:ln cap="flat" cmpd="sng" w="9525">
            <a:solidFill>
              <a:schemeClr val="dk2"/>
            </a:solidFill>
            <a:prstDash val="solid"/>
            <a:round/>
            <a:headEnd len="med" w="med" type="none"/>
            <a:tailEnd len="med" w="med" type="triangle"/>
          </a:ln>
        </p:spPr>
      </p:cxnSp>
      <p:sp>
        <p:nvSpPr>
          <p:cNvPr id="319" name="Google Shape;319;p22"/>
          <p:cNvSpPr txBox="1"/>
          <p:nvPr/>
        </p:nvSpPr>
        <p:spPr>
          <a:xfrm>
            <a:off x="6820450" y="22659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pic>
        <p:nvPicPr>
          <p:cNvPr id="320" name="Google Shape;320;p22"/>
          <p:cNvPicPr preferRelativeResize="0"/>
          <p:nvPr/>
        </p:nvPicPr>
        <p:blipFill>
          <a:blip r:embed="rId4">
            <a:alphaModFix/>
          </a:blip>
          <a:stretch>
            <a:fillRect/>
          </a:stretch>
        </p:blipFill>
        <p:spPr>
          <a:xfrm>
            <a:off x="3223025" y="1851174"/>
            <a:ext cx="268801" cy="262502"/>
          </a:xfrm>
          <a:prstGeom prst="rect">
            <a:avLst/>
          </a:prstGeom>
          <a:noFill/>
          <a:ln>
            <a:noFill/>
          </a:ln>
        </p:spPr>
      </p:pic>
      <p:pic>
        <p:nvPicPr>
          <p:cNvPr id="321" name="Google Shape;321;p22"/>
          <p:cNvPicPr preferRelativeResize="0"/>
          <p:nvPr/>
        </p:nvPicPr>
        <p:blipFill>
          <a:blip r:embed="rId4">
            <a:alphaModFix/>
          </a:blip>
          <a:stretch>
            <a:fillRect/>
          </a:stretch>
        </p:blipFill>
        <p:spPr>
          <a:xfrm>
            <a:off x="3223025" y="2613174"/>
            <a:ext cx="268801" cy="262502"/>
          </a:xfrm>
          <a:prstGeom prst="rect">
            <a:avLst/>
          </a:prstGeom>
          <a:noFill/>
          <a:ln>
            <a:noFill/>
          </a:ln>
        </p:spPr>
      </p:pic>
      <p:pic>
        <p:nvPicPr>
          <p:cNvPr id="322" name="Google Shape;322;p22"/>
          <p:cNvPicPr preferRelativeResize="0"/>
          <p:nvPr/>
        </p:nvPicPr>
        <p:blipFill>
          <a:blip r:embed="rId4">
            <a:alphaModFix/>
          </a:blip>
          <a:stretch>
            <a:fillRect/>
          </a:stretch>
        </p:blipFill>
        <p:spPr>
          <a:xfrm>
            <a:off x="3223025" y="3375174"/>
            <a:ext cx="268801" cy="262502"/>
          </a:xfrm>
          <a:prstGeom prst="rect">
            <a:avLst/>
          </a:prstGeom>
          <a:noFill/>
          <a:ln>
            <a:noFill/>
          </a:ln>
        </p:spPr>
      </p:pic>
      <p:sp>
        <p:nvSpPr>
          <p:cNvPr id="323" name="Google Shape;323;p22"/>
          <p:cNvSpPr/>
          <p:nvPr/>
        </p:nvSpPr>
        <p:spPr>
          <a:xfrm>
            <a:off x="1859800" y="4124475"/>
            <a:ext cx="2158800" cy="4704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High Recovery Time</a:t>
            </a:r>
            <a:endParaRPr/>
          </a:p>
        </p:txBody>
      </p:sp>
      <p:sp>
        <p:nvSpPr>
          <p:cNvPr id="324" name="Google Shape;324;p22"/>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High timeouts result in high recovery time</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3"/>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Choosing Timeouts in leader based protocols</a:t>
            </a:r>
            <a:endParaRPr>
              <a:latin typeface="Times New Roman"/>
              <a:ea typeface="Times New Roman"/>
              <a:cs typeface="Times New Roman"/>
              <a:sym typeface="Times New Roman"/>
            </a:endParaRPr>
          </a:p>
        </p:txBody>
      </p:sp>
      <p:sp>
        <p:nvSpPr>
          <p:cNvPr id="330" name="Google Shape;330;p23"/>
          <p:cNvSpPr/>
          <p:nvPr/>
        </p:nvSpPr>
        <p:spPr>
          <a:xfrm>
            <a:off x="1924100" y="1557175"/>
            <a:ext cx="5195700" cy="4239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1828800" rtl="0" algn="l">
              <a:spcBef>
                <a:spcPts val="0"/>
              </a:spcBef>
              <a:spcAft>
                <a:spcPts val="0"/>
              </a:spcAft>
              <a:buNone/>
            </a:pPr>
            <a:r>
              <a:rPr lang="en">
                <a:latin typeface="Times New Roman"/>
                <a:ea typeface="Times New Roman"/>
                <a:cs typeface="Times New Roman"/>
                <a:sym typeface="Times New Roman"/>
              </a:rPr>
              <a:t>      Timeout</a:t>
            </a:r>
            <a:endParaRPr>
              <a:latin typeface="Times New Roman"/>
              <a:ea typeface="Times New Roman"/>
              <a:cs typeface="Times New Roman"/>
              <a:sym typeface="Times New Roman"/>
            </a:endParaRPr>
          </a:p>
        </p:txBody>
      </p:sp>
      <p:sp>
        <p:nvSpPr>
          <p:cNvPr id="331" name="Google Shape;331;p23"/>
          <p:cNvSpPr/>
          <p:nvPr/>
        </p:nvSpPr>
        <p:spPr>
          <a:xfrm>
            <a:off x="7189850" y="1252375"/>
            <a:ext cx="1689900" cy="9648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High Timeout</a:t>
            </a:r>
            <a:endParaRPr>
              <a:latin typeface="Times New Roman"/>
              <a:ea typeface="Times New Roman"/>
              <a:cs typeface="Times New Roman"/>
              <a:sym typeface="Times New Roman"/>
            </a:endParaRPr>
          </a:p>
        </p:txBody>
      </p:sp>
      <p:sp>
        <p:nvSpPr>
          <p:cNvPr id="332" name="Google Shape;332;p23"/>
          <p:cNvSpPr/>
          <p:nvPr/>
        </p:nvSpPr>
        <p:spPr>
          <a:xfrm>
            <a:off x="179450" y="1252375"/>
            <a:ext cx="1689900" cy="9648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Low Timeout</a:t>
            </a:r>
            <a:endParaRPr>
              <a:latin typeface="Times New Roman"/>
              <a:ea typeface="Times New Roman"/>
              <a:cs typeface="Times New Roman"/>
              <a:sym typeface="Times New Roman"/>
            </a:endParaRPr>
          </a:p>
        </p:txBody>
      </p:sp>
      <p:sp>
        <p:nvSpPr>
          <p:cNvPr id="333" name="Google Shape;333;p23"/>
          <p:cNvSpPr txBox="1"/>
          <p:nvPr/>
        </p:nvSpPr>
        <p:spPr>
          <a:xfrm>
            <a:off x="7087700" y="2497825"/>
            <a:ext cx="1815600" cy="4239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High Recovery Time</a:t>
            </a:r>
            <a:endParaRPr/>
          </a:p>
        </p:txBody>
      </p:sp>
      <p:sp>
        <p:nvSpPr>
          <p:cNvPr id="334" name="Google Shape;334;p23"/>
          <p:cNvSpPr/>
          <p:nvPr/>
        </p:nvSpPr>
        <p:spPr>
          <a:xfrm>
            <a:off x="7189850" y="1252375"/>
            <a:ext cx="1689900" cy="964800"/>
          </a:xfrm>
          <a:prstGeom prst="roundRect">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High Timeout</a:t>
            </a:r>
            <a:endParaRPr>
              <a:latin typeface="Times New Roman"/>
              <a:ea typeface="Times New Roman"/>
              <a:cs typeface="Times New Roman"/>
              <a:sym typeface="Times New Roman"/>
            </a:endParaRPr>
          </a:p>
        </p:txBody>
      </p:sp>
      <p:sp>
        <p:nvSpPr>
          <p:cNvPr id="335" name="Google Shape;335;p23"/>
          <p:cNvSpPr/>
          <p:nvPr/>
        </p:nvSpPr>
        <p:spPr>
          <a:xfrm>
            <a:off x="7189850" y="1252375"/>
            <a:ext cx="1689900" cy="9648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High Timeout</a:t>
            </a:r>
            <a:endParaRPr>
              <a:latin typeface="Times New Roman"/>
              <a:ea typeface="Times New Roman"/>
              <a:cs typeface="Times New Roman"/>
              <a:sym typeface="Times New Roman"/>
            </a:endParaRPr>
          </a:p>
        </p:txBody>
      </p:sp>
      <p:sp>
        <p:nvSpPr>
          <p:cNvPr id="336" name="Google Shape;336;p23"/>
          <p:cNvSpPr/>
          <p:nvPr/>
        </p:nvSpPr>
        <p:spPr>
          <a:xfrm>
            <a:off x="179450" y="1252375"/>
            <a:ext cx="1689900" cy="9648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Low Timeout</a:t>
            </a:r>
            <a:endParaRPr>
              <a:latin typeface="Times New Roman"/>
              <a:ea typeface="Times New Roman"/>
              <a:cs typeface="Times New Roman"/>
              <a:sym typeface="Times New Roman"/>
            </a:endParaRPr>
          </a:p>
        </p:txBody>
      </p:sp>
      <p:sp>
        <p:nvSpPr>
          <p:cNvPr id="337" name="Google Shape;33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38" name="Google Shape;338;p23"/>
          <p:cNvPicPr preferRelativeResize="0"/>
          <p:nvPr/>
        </p:nvPicPr>
        <p:blipFill rotWithShape="1">
          <a:blip r:embed="rId3">
            <a:alphaModFix/>
          </a:blip>
          <a:srcRect b="16832" l="17661" r="0" t="36396"/>
          <a:stretch/>
        </p:blipFill>
        <p:spPr>
          <a:xfrm>
            <a:off x="5603140" y="3279454"/>
            <a:ext cx="3420286" cy="96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Liveness loss with low timeouts</a:t>
            </a:r>
            <a:endParaRPr/>
          </a:p>
        </p:txBody>
      </p:sp>
      <p:sp>
        <p:nvSpPr>
          <p:cNvPr id="344" name="Google Shape;34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5" name="Google Shape;345;p24"/>
          <p:cNvSpPr txBox="1"/>
          <p:nvPr/>
        </p:nvSpPr>
        <p:spPr>
          <a:xfrm>
            <a:off x="0" y="4686925"/>
            <a:ext cx="9144000" cy="393600"/>
          </a:xfrm>
          <a:prstGeom prst="rect">
            <a:avLst/>
          </a:prstGeom>
          <a:solidFill>
            <a:srgbClr val="FFF2CC"/>
          </a:solid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700"/>
              <a:t>No commands are committed when the timeout is low</a:t>
            </a:r>
            <a:endParaRPr sz="1700"/>
          </a:p>
        </p:txBody>
      </p:sp>
      <p:cxnSp>
        <p:nvCxnSpPr>
          <p:cNvPr id="346" name="Google Shape;346;p24"/>
          <p:cNvCxnSpPr/>
          <p:nvPr/>
        </p:nvCxnSpPr>
        <p:spPr>
          <a:xfrm flipH="1" rot="10800000">
            <a:off x="1062425" y="1710075"/>
            <a:ext cx="8137800" cy="10800"/>
          </a:xfrm>
          <a:prstGeom prst="straightConnector1">
            <a:avLst/>
          </a:prstGeom>
          <a:noFill/>
          <a:ln cap="flat" cmpd="sng" w="38100">
            <a:solidFill>
              <a:srgbClr val="4A86E8"/>
            </a:solidFill>
            <a:prstDash val="solid"/>
            <a:round/>
            <a:headEnd len="med" w="med" type="none"/>
            <a:tailEnd len="med" w="med" type="none"/>
          </a:ln>
        </p:spPr>
      </p:cxnSp>
      <p:cxnSp>
        <p:nvCxnSpPr>
          <p:cNvPr id="347" name="Google Shape;347;p24"/>
          <p:cNvCxnSpPr/>
          <p:nvPr/>
        </p:nvCxnSpPr>
        <p:spPr>
          <a:xfrm flipH="1" rot="10800000">
            <a:off x="1062425" y="2319675"/>
            <a:ext cx="8137800" cy="10800"/>
          </a:xfrm>
          <a:prstGeom prst="straightConnector1">
            <a:avLst/>
          </a:prstGeom>
          <a:noFill/>
          <a:ln cap="flat" cmpd="sng" w="38100">
            <a:solidFill>
              <a:srgbClr val="4A86E8"/>
            </a:solidFill>
            <a:prstDash val="solid"/>
            <a:round/>
            <a:headEnd len="med" w="med" type="none"/>
            <a:tailEnd len="med" w="med" type="none"/>
          </a:ln>
        </p:spPr>
      </p:cxnSp>
      <p:cxnSp>
        <p:nvCxnSpPr>
          <p:cNvPr id="348" name="Google Shape;348;p24"/>
          <p:cNvCxnSpPr/>
          <p:nvPr/>
        </p:nvCxnSpPr>
        <p:spPr>
          <a:xfrm flipH="1" rot="10800000">
            <a:off x="1062425" y="2929275"/>
            <a:ext cx="8137800" cy="10800"/>
          </a:xfrm>
          <a:prstGeom prst="straightConnector1">
            <a:avLst/>
          </a:prstGeom>
          <a:noFill/>
          <a:ln cap="flat" cmpd="sng" w="38100">
            <a:solidFill>
              <a:srgbClr val="4A86E8"/>
            </a:solidFill>
            <a:prstDash val="solid"/>
            <a:round/>
            <a:headEnd len="med" w="med" type="none"/>
            <a:tailEnd len="med" w="med" type="none"/>
          </a:ln>
        </p:spPr>
      </p:cxnSp>
      <p:cxnSp>
        <p:nvCxnSpPr>
          <p:cNvPr id="349" name="Google Shape;349;p24"/>
          <p:cNvCxnSpPr/>
          <p:nvPr/>
        </p:nvCxnSpPr>
        <p:spPr>
          <a:xfrm flipH="1" rot="10800000">
            <a:off x="1062425" y="3538875"/>
            <a:ext cx="8137800" cy="10800"/>
          </a:xfrm>
          <a:prstGeom prst="straightConnector1">
            <a:avLst/>
          </a:prstGeom>
          <a:noFill/>
          <a:ln cap="flat" cmpd="sng" w="38100">
            <a:solidFill>
              <a:srgbClr val="4A86E8"/>
            </a:solidFill>
            <a:prstDash val="solid"/>
            <a:round/>
            <a:headEnd len="med" w="med" type="none"/>
            <a:tailEnd len="med" w="med" type="none"/>
          </a:ln>
        </p:spPr>
      </p:cxnSp>
      <p:sp>
        <p:nvSpPr>
          <p:cNvPr id="350" name="Google Shape;350;p24"/>
          <p:cNvSpPr txBox="1"/>
          <p:nvPr/>
        </p:nvSpPr>
        <p:spPr>
          <a:xfrm>
            <a:off x="384275" y="1502500"/>
            <a:ext cx="5250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R1</a:t>
            </a:r>
            <a:endParaRPr/>
          </a:p>
        </p:txBody>
      </p:sp>
      <p:sp>
        <p:nvSpPr>
          <p:cNvPr id="351" name="Google Shape;351;p24"/>
          <p:cNvSpPr txBox="1"/>
          <p:nvPr/>
        </p:nvSpPr>
        <p:spPr>
          <a:xfrm>
            <a:off x="384275" y="2112100"/>
            <a:ext cx="5250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R2</a:t>
            </a:r>
            <a:endParaRPr/>
          </a:p>
        </p:txBody>
      </p:sp>
      <p:sp>
        <p:nvSpPr>
          <p:cNvPr id="352" name="Google Shape;352;p24"/>
          <p:cNvSpPr txBox="1"/>
          <p:nvPr/>
        </p:nvSpPr>
        <p:spPr>
          <a:xfrm>
            <a:off x="384275" y="2797900"/>
            <a:ext cx="5250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R3</a:t>
            </a:r>
            <a:endParaRPr/>
          </a:p>
        </p:txBody>
      </p:sp>
      <p:sp>
        <p:nvSpPr>
          <p:cNvPr id="353" name="Google Shape;353;p24"/>
          <p:cNvSpPr txBox="1"/>
          <p:nvPr/>
        </p:nvSpPr>
        <p:spPr>
          <a:xfrm>
            <a:off x="384275" y="3407500"/>
            <a:ext cx="525000" cy="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R4</a:t>
            </a:r>
            <a:endParaRPr/>
          </a:p>
        </p:txBody>
      </p:sp>
      <p:sp>
        <p:nvSpPr>
          <p:cNvPr id="354" name="Google Shape;354;p24"/>
          <p:cNvSpPr txBox="1"/>
          <p:nvPr/>
        </p:nvSpPr>
        <p:spPr>
          <a:xfrm>
            <a:off x="1523550" y="3712300"/>
            <a:ext cx="8559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1</a:t>
            </a:r>
            <a:endParaRPr/>
          </a:p>
        </p:txBody>
      </p:sp>
      <p:grpSp>
        <p:nvGrpSpPr>
          <p:cNvPr id="355" name="Google Shape;355;p24"/>
          <p:cNvGrpSpPr/>
          <p:nvPr/>
        </p:nvGrpSpPr>
        <p:grpSpPr>
          <a:xfrm>
            <a:off x="2501697" y="1563175"/>
            <a:ext cx="1478078" cy="2411625"/>
            <a:chOff x="2349297" y="1410775"/>
            <a:chExt cx="1478078" cy="2411625"/>
          </a:xfrm>
        </p:grpSpPr>
        <p:sp>
          <p:nvSpPr>
            <p:cNvPr id="356" name="Google Shape;356;p24"/>
            <p:cNvSpPr txBox="1"/>
            <p:nvPr/>
          </p:nvSpPr>
          <p:spPr>
            <a:xfrm>
              <a:off x="2971475" y="3559900"/>
              <a:ext cx="8559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2</a:t>
              </a:r>
              <a:endParaRPr/>
            </a:p>
          </p:txBody>
        </p:sp>
        <p:cxnSp>
          <p:nvCxnSpPr>
            <p:cNvPr id="357" name="Google Shape;357;p24"/>
            <p:cNvCxnSpPr/>
            <p:nvPr/>
          </p:nvCxnSpPr>
          <p:spPr>
            <a:xfrm>
              <a:off x="2492150" y="1410775"/>
              <a:ext cx="0" cy="2362500"/>
            </a:xfrm>
            <a:prstGeom prst="straightConnector1">
              <a:avLst/>
            </a:prstGeom>
            <a:noFill/>
            <a:ln cap="flat" cmpd="sng" w="9525">
              <a:solidFill>
                <a:srgbClr val="595959"/>
              </a:solidFill>
              <a:prstDash val="dot"/>
              <a:round/>
              <a:headEnd len="med" w="med" type="none"/>
              <a:tailEnd len="med" w="med" type="none"/>
            </a:ln>
          </p:spPr>
        </p:cxnSp>
        <p:pic>
          <p:nvPicPr>
            <p:cNvPr id="358" name="Google Shape;358;p24"/>
            <p:cNvPicPr preferRelativeResize="0"/>
            <p:nvPr/>
          </p:nvPicPr>
          <p:blipFill>
            <a:blip r:embed="rId3">
              <a:alphaModFix/>
            </a:blip>
            <a:stretch>
              <a:fillRect/>
            </a:stretch>
          </p:blipFill>
          <p:spPr>
            <a:xfrm>
              <a:off x="2363410" y="3042538"/>
              <a:ext cx="285724" cy="262502"/>
            </a:xfrm>
            <a:prstGeom prst="rect">
              <a:avLst/>
            </a:prstGeom>
            <a:noFill/>
            <a:ln>
              <a:noFill/>
            </a:ln>
          </p:spPr>
        </p:pic>
        <p:pic>
          <p:nvPicPr>
            <p:cNvPr id="359" name="Google Shape;359;p24"/>
            <p:cNvPicPr preferRelativeResize="0"/>
            <p:nvPr/>
          </p:nvPicPr>
          <p:blipFill>
            <a:blip r:embed="rId3">
              <a:alphaModFix/>
            </a:blip>
            <a:stretch>
              <a:fillRect/>
            </a:stretch>
          </p:blipFill>
          <p:spPr>
            <a:xfrm>
              <a:off x="2349297" y="2346213"/>
              <a:ext cx="285724" cy="262502"/>
            </a:xfrm>
            <a:prstGeom prst="rect">
              <a:avLst/>
            </a:prstGeom>
            <a:noFill/>
            <a:ln>
              <a:noFill/>
            </a:ln>
          </p:spPr>
        </p:pic>
        <p:pic>
          <p:nvPicPr>
            <p:cNvPr id="360" name="Google Shape;360;p24"/>
            <p:cNvPicPr preferRelativeResize="0"/>
            <p:nvPr/>
          </p:nvPicPr>
          <p:blipFill>
            <a:blip r:embed="rId3">
              <a:alphaModFix/>
            </a:blip>
            <a:stretch>
              <a:fillRect/>
            </a:stretch>
          </p:blipFill>
          <p:spPr>
            <a:xfrm>
              <a:off x="2363410" y="1826088"/>
              <a:ext cx="285724" cy="262502"/>
            </a:xfrm>
            <a:prstGeom prst="rect">
              <a:avLst/>
            </a:prstGeom>
            <a:noFill/>
            <a:ln>
              <a:noFill/>
            </a:ln>
          </p:spPr>
        </p:pic>
      </p:grpSp>
      <p:grpSp>
        <p:nvGrpSpPr>
          <p:cNvPr id="361" name="Google Shape;361;p24"/>
          <p:cNvGrpSpPr/>
          <p:nvPr/>
        </p:nvGrpSpPr>
        <p:grpSpPr>
          <a:xfrm>
            <a:off x="3076113" y="1810850"/>
            <a:ext cx="1700163" cy="1657700"/>
            <a:chOff x="4099063" y="1625550"/>
            <a:chExt cx="1700163" cy="1657700"/>
          </a:xfrm>
        </p:grpSpPr>
        <p:cxnSp>
          <p:nvCxnSpPr>
            <p:cNvPr id="362" name="Google Shape;362;p24"/>
            <p:cNvCxnSpPr/>
            <p:nvPr/>
          </p:nvCxnSpPr>
          <p:spPr>
            <a:xfrm flipH="1" rot="10800000">
              <a:off x="4805475" y="1625550"/>
              <a:ext cx="765300" cy="490200"/>
            </a:xfrm>
            <a:prstGeom prst="straightConnector1">
              <a:avLst/>
            </a:prstGeom>
            <a:noFill/>
            <a:ln cap="flat" cmpd="sng" w="9525">
              <a:solidFill>
                <a:srgbClr val="595959"/>
              </a:solidFill>
              <a:prstDash val="solid"/>
              <a:round/>
              <a:headEnd len="med" w="med" type="none"/>
              <a:tailEnd len="med" w="med" type="triangle"/>
            </a:ln>
          </p:spPr>
        </p:cxnSp>
        <p:cxnSp>
          <p:nvCxnSpPr>
            <p:cNvPr id="363" name="Google Shape;363;p24"/>
            <p:cNvCxnSpPr/>
            <p:nvPr/>
          </p:nvCxnSpPr>
          <p:spPr>
            <a:xfrm>
              <a:off x="4756425" y="2135375"/>
              <a:ext cx="1042800" cy="554400"/>
            </a:xfrm>
            <a:prstGeom prst="straightConnector1">
              <a:avLst/>
            </a:prstGeom>
            <a:noFill/>
            <a:ln cap="flat" cmpd="sng" w="9525">
              <a:solidFill>
                <a:srgbClr val="595959"/>
              </a:solidFill>
              <a:prstDash val="solid"/>
              <a:round/>
              <a:headEnd len="med" w="med" type="none"/>
              <a:tailEnd len="med" w="med" type="triangle"/>
            </a:ln>
          </p:spPr>
        </p:cxnSp>
        <p:cxnSp>
          <p:nvCxnSpPr>
            <p:cNvPr id="364" name="Google Shape;364;p24"/>
            <p:cNvCxnSpPr/>
            <p:nvPr/>
          </p:nvCxnSpPr>
          <p:spPr>
            <a:xfrm>
              <a:off x="4766225" y="2125550"/>
              <a:ext cx="912600" cy="1157700"/>
            </a:xfrm>
            <a:prstGeom prst="straightConnector1">
              <a:avLst/>
            </a:prstGeom>
            <a:noFill/>
            <a:ln cap="flat" cmpd="sng" w="9525">
              <a:solidFill>
                <a:srgbClr val="595959"/>
              </a:solidFill>
              <a:prstDash val="solid"/>
              <a:round/>
              <a:headEnd len="med" w="med" type="none"/>
              <a:tailEnd len="med" w="med" type="triangle"/>
            </a:ln>
          </p:spPr>
        </p:cxnSp>
        <p:sp>
          <p:nvSpPr>
            <p:cNvPr id="365" name="Google Shape;365;p24"/>
            <p:cNvSpPr txBox="1"/>
            <p:nvPr/>
          </p:nvSpPr>
          <p:spPr>
            <a:xfrm>
              <a:off x="4099063" y="2137375"/>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Prepare</a:t>
              </a:r>
              <a:endParaRPr/>
            </a:p>
          </p:txBody>
        </p:sp>
        <p:pic>
          <p:nvPicPr>
            <p:cNvPr id="366" name="Google Shape;366;p24"/>
            <p:cNvPicPr preferRelativeResize="0"/>
            <p:nvPr/>
          </p:nvPicPr>
          <p:blipFill>
            <a:blip r:embed="rId4">
              <a:alphaModFix/>
            </a:blip>
            <a:stretch>
              <a:fillRect/>
            </a:stretch>
          </p:blipFill>
          <p:spPr>
            <a:xfrm>
              <a:off x="4195691" y="1687976"/>
              <a:ext cx="628536" cy="353550"/>
            </a:xfrm>
            <a:prstGeom prst="rect">
              <a:avLst/>
            </a:prstGeom>
            <a:noFill/>
            <a:ln>
              <a:noFill/>
            </a:ln>
          </p:spPr>
        </p:pic>
      </p:grpSp>
      <p:grpSp>
        <p:nvGrpSpPr>
          <p:cNvPr id="367" name="Google Shape;367;p24"/>
          <p:cNvGrpSpPr/>
          <p:nvPr/>
        </p:nvGrpSpPr>
        <p:grpSpPr>
          <a:xfrm>
            <a:off x="4227135" y="1502500"/>
            <a:ext cx="1712528" cy="2472300"/>
            <a:chOff x="4074735" y="1350100"/>
            <a:chExt cx="1712528" cy="2472300"/>
          </a:xfrm>
        </p:grpSpPr>
        <p:sp>
          <p:nvSpPr>
            <p:cNvPr id="368" name="Google Shape;368;p24"/>
            <p:cNvSpPr txBox="1"/>
            <p:nvPr/>
          </p:nvSpPr>
          <p:spPr>
            <a:xfrm>
              <a:off x="4828163" y="3559900"/>
              <a:ext cx="9591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3</a:t>
              </a:r>
              <a:endParaRPr/>
            </a:p>
          </p:txBody>
        </p:sp>
        <p:cxnSp>
          <p:nvCxnSpPr>
            <p:cNvPr id="369" name="Google Shape;369;p24"/>
            <p:cNvCxnSpPr/>
            <p:nvPr/>
          </p:nvCxnSpPr>
          <p:spPr>
            <a:xfrm>
              <a:off x="4240663" y="1350100"/>
              <a:ext cx="0" cy="2362500"/>
            </a:xfrm>
            <a:prstGeom prst="straightConnector1">
              <a:avLst/>
            </a:prstGeom>
            <a:noFill/>
            <a:ln cap="flat" cmpd="sng" w="9525">
              <a:solidFill>
                <a:srgbClr val="595959"/>
              </a:solidFill>
              <a:prstDash val="dot"/>
              <a:round/>
              <a:headEnd len="med" w="med" type="none"/>
              <a:tailEnd len="med" w="med" type="none"/>
            </a:ln>
          </p:spPr>
        </p:cxnSp>
        <p:pic>
          <p:nvPicPr>
            <p:cNvPr id="370" name="Google Shape;370;p24"/>
            <p:cNvPicPr preferRelativeResize="0"/>
            <p:nvPr/>
          </p:nvPicPr>
          <p:blipFill>
            <a:blip r:embed="rId3">
              <a:alphaModFix/>
            </a:blip>
            <a:stretch>
              <a:fillRect/>
            </a:stretch>
          </p:blipFill>
          <p:spPr>
            <a:xfrm>
              <a:off x="4111922" y="2981863"/>
              <a:ext cx="285724" cy="262502"/>
            </a:xfrm>
            <a:prstGeom prst="rect">
              <a:avLst/>
            </a:prstGeom>
            <a:noFill/>
            <a:ln>
              <a:noFill/>
            </a:ln>
          </p:spPr>
        </p:pic>
        <p:pic>
          <p:nvPicPr>
            <p:cNvPr id="371" name="Google Shape;371;p24"/>
            <p:cNvPicPr preferRelativeResize="0"/>
            <p:nvPr/>
          </p:nvPicPr>
          <p:blipFill rotWithShape="1">
            <a:blip r:embed="rId3">
              <a:alphaModFix/>
            </a:blip>
            <a:srcRect b="0" l="0" r="0" t="0"/>
            <a:stretch/>
          </p:blipFill>
          <p:spPr>
            <a:xfrm>
              <a:off x="4074735" y="2448713"/>
              <a:ext cx="285724" cy="262502"/>
            </a:xfrm>
            <a:prstGeom prst="rect">
              <a:avLst/>
            </a:prstGeom>
            <a:noFill/>
            <a:ln>
              <a:noFill/>
            </a:ln>
          </p:spPr>
        </p:pic>
        <p:pic>
          <p:nvPicPr>
            <p:cNvPr id="372" name="Google Shape;372;p24"/>
            <p:cNvPicPr preferRelativeResize="0"/>
            <p:nvPr/>
          </p:nvPicPr>
          <p:blipFill rotWithShape="1">
            <a:blip r:embed="rId3">
              <a:alphaModFix/>
            </a:blip>
            <a:srcRect b="0" l="0" r="0" t="0"/>
            <a:stretch/>
          </p:blipFill>
          <p:spPr>
            <a:xfrm>
              <a:off x="4111922" y="1634113"/>
              <a:ext cx="285724" cy="262502"/>
            </a:xfrm>
            <a:prstGeom prst="rect">
              <a:avLst/>
            </a:prstGeom>
            <a:noFill/>
            <a:ln>
              <a:noFill/>
            </a:ln>
          </p:spPr>
        </p:pic>
      </p:grpSp>
      <p:grpSp>
        <p:nvGrpSpPr>
          <p:cNvPr id="373" name="Google Shape;373;p24"/>
          <p:cNvGrpSpPr/>
          <p:nvPr/>
        </p:nvGrpSpPr>
        <p:grpSpPr>
          <a:xfrm>
            <a:off x="5208088" y="1790825"/>
            <a:ext cx="1743313" cy="1668100"/>
            <a:chOff x="4126213" y="1615350"/>
            <a:chExt cx="1743313" cy="1668100"/>
          </a:xfrm>
        </p:grpSpPr>
        <p:cxnSp>
          <p:nvCxnSpPr>
            <p:cNvPr id="374" name="Google Shape;374;p24"/>
            <p:cNvCxnSpPr/>
            <p:nvPr/>
          </p:nvCxnSpPr>
          <p:spPr>
            <a:xfrm flipH="1" rot="10800000">
              <a:off x="4957225" y="1615350"/>
              <a:ext cx="912300" cy="1098900"/>
            </a:xfrm>
            <a:prstGeom prst="straightConnector1">
              <a:avLst/>
            </a:prstGeom>
            <a:noFill/>
            <a:ln cap="flat" cmpd="sng" w="9525">
              <a:solidFill>
                <a:srgbClr val="595959"/>
              </a:solidFill>
              <a:prstDash val="solid"/>
              <a:round/>
              <a:headEnd len="med" w="med" type="none"/>
              <a:tailEnd len="med" w="med" type="triangle"/>
            </a:ln>
          </p:spPr>
        </p:cxnSp>
        <p:cxnSp>
          <p:nvCxnSpPr>
            <p:cNvPr id="375" name="Google Shape;375;p24"/>
            <p:cNvCxnSpPr/>
            <p:nvPr/>
          </p:nvCxnSpPr>
          <p:spPr>
            <a:xfrm flipH="1" rot="10800000">
              <a:off x="4967025" y="2164850"/>
              <a:ext cx="834000" cy="559200"/>
            </a:xfrm>
            <a:prstGeom prst="straightConnector1">
              <a:avLst/>
            </a:prstGeom>
            <a:noFill/>
            <a:ln cap="flat" cmpd="sng" w="9525">
              <a:solidFill>
                <a:srgbClr val="595959"/>
              </a:solidFill>
              <a:prstDash val="solid"/>
              <a:round/>
              <a:headEnd len="med" w="med" type="none"/>
              <a:tailEnd len="med" w="med" type="triangle"/>
            </a:ln>
          </p:spPr>
        </p:cxnSp>
        <p:cxnSp>
          <p:nvCxnSpPr>
            <p:cNvPr id="376" name="Google Shape;376;p24"/>
            <p:cNvCxnSpPr/>
            <p:nvPr/>
          </p:nvCxnSpPr>
          <p:spPr>
            <a:xfrm>
              <a:off x="4927775" y="2733850"/>
              <a:ext cx="751200" cy="549600"/>
            </a:xfrm>
            <a:prstGeom prst="straightConnector1">
              <a:avLst/>
            </a:prstGeom>
            <a:noFill/>
            <a:ln cap="flat" cmpd="sng" w="9525">
              <a:solidFill>
                <a:srgbClr val="595959"/>
              </a:solidFill>
              <a:prstDash val="solid"/>
              <a:round/>
              <a:headEnd len="med" w="med" type="none"/>
              <a:tailEnd len="med" w="med" type="triangle"/>
            </a:ln>
          </p:spPr>
        </p:cxnSp>
        <p:sp>
          <p:nvSpPr>
            <p:cNvPr id="377" name="Google Shape;377;p24"/>
            <p:cNvSpPr txBox="1"/>
            <p:nvPr/>
          </p:nvSpPr>
          <p:spPr>
            <a:xfrm>
              <a:off x="4126213" y="2765513"/>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Prepare</a:t>
              </a:r>
              <a:endParaRPr/>
            </a:p>
          </p:txBody>
        </p:sp>
        <p:pic>
          <p:nvPicPr>
            <p:cNvPr id="378" name="Google Shape;378;p24"/>
            <p:cNvPicPr preferRelativeResize="0"/>
            <p:nvPr/>
          </p:nvPicPr>
          <p:blipFill>
            <a:blip r:embed="rId4">
              <a:alphaModFix/>
            </a:blip>
            <a:stretch>
              <a:fillRect/>
            </a:stretch>
          </p:blipFill>
          <p:spPr>
            <a:xfrm>
              <a:off x="4276954" y="2298376"/>
              <a:ext cx="628536" cy="353550"/>
            </a:xfrm>
            <a:prstGeom prst="rect">
              <a:avLst/>
            </a:prstGeom>
            <a:noFill/>
            <a:ln>
              <a:noFill/>
            </a:ln>
          </p:spPr>
        </p:pic>
      </p:grpSp>
      <p:grpSp>
        <p:nvGrpSpPr>
          <p:cNvPr id="379" name="Google Shape;379;p24"/>
          <p:cNvGrpSpPr/>
          <p:nvPr/>
        </p:nvGrpSpPr>
        <p:grpSpPr>
          <a:xfrm>
            <a:off x="6527160" y="1502500"/>
            <a:ext cx="2737190" cy="2472300"/>
            <a:chOff x="6374760" y="1350100"/>
            <a:chExt cx="2737190" cy="2472300"/>
          </a:xfrm>
        </p:grpSpPr>
        <p:sp>
          <p:nvSpPr>
            <p:cNvPr id="380" name="Google Shape;380;p24"/>
            <p:cNvSpPr txBox="1"/>
            <p:nvPr/>
          </p:nvSpPr>
          <p:spPr>
            <a:xfrm>
              <a:off x="7211075" y="3559900"/>
              <a:ext cx="981300" cy="2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4</a:t>
              </a:r>
              <a:endParaRPr/>
            </a:p>
          </p:txBody>
        </p:sp>
        <p:cxnSp>
          <p:nvCxnSpPr>
            <p:cNvPr id="381" name="Google Shape;381;p24"/>
            <p:cNvCxnSpPr/>
            <p:nvPr/>
          </p:nvCxnSpPr>
          <p:spPr>
            <a:xfrm>
              <a:off x="6522088" y="1350100"/>
              <a:ext cx="0" cy="2362500"/>
            </a:xfrm>
            <a:prstGeom prst="straightConnector1">
              <a:avLst/>
            </a:prstGeom>
            <a:noFill/>
            <a:ln cap="flat" cmpd="sng" w="9525">
              <a:solidFill>
                <a:srgbClr val="595959"/>
              </a:solidFill>
              <a:prstDash val="dot"/>
              <a:round/>
              <a:headEnd len="med" w="med" type="none"/>
              <a:tailEnd len="med" w="med" type="none"/>
            </a:ln>
          </p:spPr>
        </p:cxnSp>
        <p:pic>
          <p:nvPicPr>
            <p:cNvPr id="382" name="Google Shape;382;p24"/>
            <p:cNvPicPr preferRelativeResize="0"/>
            <p:nvPr/>
          </p:nvPicPr>
          <p:blipFill>
            <a:blip r:embed="rId3">
              <a:alphaModFix/>
            </a:blip>
            <a:stretch>
              <a:fillRect/>
            </a:stretch>
          </p:blipFill>
          <p:spPr>
            <a:xfrm>
              <a:off x="6393347" y="3134763"/>
              <a:ext cx="285724" cy="262502"/>
            </a:xfrm>
            <a:prstGeom prst="rect">
              <a:avLst/>
            </a:prstGeom>
            <a:noFill/>
            <a:ln>
              <a:noFill/>
            </a:ln>
          </p:spPr>
        </p:pic>
        <p:pic>
          <p:nvPicPr>
            <p:cNvPr id="383" name="Google Shape;383;p24"/>
            <p:cNvPicPr preferRelativeResize="0"/>
            <p:nvPr/>
          </p:nvPicPr>
          <p:blipFill rotWithShape="1">
            <a:blip r:embed="rId3">
              <a:alphaModFix/>
            </a:blip>
            <a:srcRect b="0" l="0" r="0" t="0"/>
            <a:stretch/>
          </p:blipFill>
          <p:spPr>
            <a:xfrm>
              <a:off x="6374760" y="2256738"/>
              <a:ext cx="285724" cy="262502"/>
            </a:xfrm>
            <a:prstGeom prst="rect">
              <a:avLst/>
            </a:prstGeom>
            <a:noFill/>
            <a:ln>
              <a:noFill/>
            </a:ln>
          </p:spPr>
        </p:pic>
        <p:pic>
          <p:nvPicPr>
            <p:cNvPr id="384" name="Google Shape;384;p24"/>
            <p:cNvPicPr preferRelativeResize="0"/>
            <p:nvPr/>
          </p:nvPicPr>
          <p:blipFill rotWithShape="1">
            <a:blip r:embed="rId3">
              <a:alphaModFix/>
            </a:blip>
            <a:srcRect b="0" l="0" r="0" t="0"/>
            <a:stretch/>
          </p:blipFill>
          <p:spPr>
            <a:xfrm>
              <a:off x="6393347" y="1736613"/>
              <a:ext cx="285724" cy="262502"/>
            </a:xfrm>
            <a:prstGeom prst="rect">
              <a:avLst/>
            </a:prstGeom>
            <a:noFill/>
            <a:ln>
              <a:noFill/>
            </a:ln>
          </p:spPr>
        </p:pic>
        <p:sp>
          <p:nvSpPr>
            <p:cNvPr id="385" name="Google Shape;385;p24"/>
            <p:cNvSpPr txBox="1"/>
            <p:nvPr/>
          </p:nvSpPr>
          <p:spPr>
            <a:xfrm>
              <a:off x="7530350" y="2280675"/>
              <a:ext cx="1581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t>…</a:t>
              </a:r>
              <a:endParaRPr sz="2300"/>
            </a:p>
          </p:txBody>
        </p:sp>
      </p:grpSp>
      <p:grpSp>
        <p:nvGrpSpPr>
          <p:cNvPr id="386" name="Google Shape;386;p24"/>
          <p:cNvGrpSpPr/>
          <p:nvPr/>
        </p:nvGrpSpPr>
        <p:grpSpPr>
          <a:xfrm>
            <a:off x="1172625" y="1261738"/>
            <a:ext cx="1736787" cy="2216574"/>
            <a:chOff x="358400" y="1098438"/>
            <a:chExt cx="1736787" cy="2216574"/>
          </a:xfrm>
        </p:grpSpPr>
        <p:cxnSp>
          <p:nvCxnSpPr>
            <p:cNvPr id="387" name="Google Shape;387;p24"/>
            <p:cNvCxnSpPr/>
            <p:nvPr/>
          </p:nvCxnSpPr>
          <p:spPr>
            <a:xfrm>
              <a:off x="911387" y="1532712"/>
              <a:ext cx="1183800" cy="1164300"/>
            </a:xfrm>
            <a:prstGeom prst="straightConnector1">
              <a:avLst/>
            </a:prstGeom>
            <a:noFill/>
            <a:ln cap="flat" cmpd="sng" w="9525">
              <a:solidFill>
                <a:srgbClr val="595959"/>
              </a:solidFill>
              <a:prstDash val="solid"/>
              <a:round/>
              <a:headEnd len="med" w="med" type="none"/>
              <a:tailEnd len="med" w="med" type="triangle"/>
            </a:ln>
          </p:spPr>
        </p:cxnSp>
        <p:cxnSp>
          <p:nvCxnSpPr>
            <p:cNvPr id="388" name="Google Shape;388;p24"/>
            <p:cNvCxnSpPr/>
            <p:nvPr/>
          </p:nvCxnSpPr>
          <p:spPr>
            <a:xfrm>
              <a:off x="911276" y="1532626"/>
              <a:ext cx="1144500" cy="556200"/>
            </a:xfrm>
            <a:prstGeom prst="straightConnector1">
              <a:avLst/>
            </a:prstGeom>
            <a:noFill/>
            <a:ln cap="flat" cmpd="sng" w="9525">
              <a:solidFill>
                <a:srgbClr val="595959"/>
              </a:solidFill>
              <a:prstDash val="solid"/>
              <a:round/>
              <a:headEnd len="med" w="med" type="none"/>
              <a:tailEnd len="med" w="med" type="triangle"/>
            </a:ln>
          </p:spPr>
        </p:cxnSp>
        <p:cxnSp>
          <p:nvCxnSpPr>
            <p:cNvPr id="389" name="Google Shape;389;p24"/>
            <p:cNvCxnSpPr/>
            <p:nvPr/>
          </p:nvCxnSpPr>
          <p:spPr>
            <a:xfrm>
              <a:off x="911387" y="1532712"/>
              <a:ext cx="1183800" cy="1782300"/>
            </a:xfrm>
            <a:prstGeom prst="straightConnector1">
              <a:avLst/>
            </a:prstGeom>
            <a:noFill/>
            <a:ln cap="flat" cmpd="sng" w="9525">
              <a:solidFill>
                <a:srgbClr val="595959"/>
              </a:solidFill>
              <a:prstDash val="solid"/>
              <a:round/>
              <a:headEnd len="med" w="med" type="none"/>
              <a:tailEnd len="med" w="med" type="triangle"/>
            </a:ln>
          </p:spPr>
        </p:cxnSp>
        <p:sp>
          <p:nvSpPr>
            <p:cNvPr id="390" name="Google Shape;390;p24"/>
            <p:cNvSpPr txBox="1"/>
            <p:nvPr/>
          </p:nvSpPr>
          <p:spPr>
            <a:xfrm>
              <a:off x="358400" y="1700375"/>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pic>
          <p:nvPicPr>
            <p:cNvPr id="391" name="Google Shape;391;p24"/>
            <p:cNvPicPr preferRelativeResize="0"/>
            <p:nvPr/>
          </p:nvPicPr>
          <p:blipFill>
            <a:blip r:embed="rId4">
              <a:alphaModFix/>
            </a:blip>
            <a:stretch>
              <a:fillRect/>
            </a:stretch>
          </p:blipFill>
          <p:spPr>
            <a:xfrm>
              <a:off x="419204" y="1098438"/>
              <a:ext cx="628536" cy="35355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5"/>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Choosing Timeouts in leader based protocols</a:t>
            </a:r>
            <a:endParaRPr>
              <a:latin typeface="Times New Roman"/>
              <a:ea typeface="Times New Roman"/>
              <a:cs typeface="Times New Roman"/>
              <a:sym typeface="Times New Roman"/>
            </a:endParaRPr>
          </a:p>
        </p:txBody>
      </p:sp>
      <p:sp>
        <p:nvSpPr>
          <p:cNvPr id="397" name="Google Shape;397;p25"/>
          <p:cNvSpPr/>
          <p:nvPr/>
        </p:nvSpPr>
        <p:spPr>
          <a:xfrm>
            <a:off x="1924100" y="1557175"/>
            <a:ext cx="5195700" cy="4239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1828800" rtl="0" algn="l">
              <a:spcBef>
                <a:spcPts val="0"/>
              </a:spcBef>
              <a:spcAft>
                <a:spcPts val="0"/>
              </a:spcAft>
              <a:buNone/>
            </a:pPr>
            <a:r>
              <a:rPr lang="en">
                <a:latin typeface="Times New Roman"/>
                <a:ea typeface="Times New Roman"/>
                <a:cs typeface="Times New Roman"/>
                <a:sym typeface="Times New Roman"/>
              </a:rPr>
              <a:t>      Timeout</a:t>
            </a:r>
            <a:endParaRPr>
              <a:latin typeface="Times New Roman"/>
              <a:ea typeface="Times New Roman"/>
              <a:cs typeface="Times New Roman"/>
              <a:sym typeface="Times New Roman"/>
            </a:endParaRPr>
          </a:p>
        </p:txBody>
      </p:sp>
      <p:sp>
        <p:nvSpPr>
          <p:cNvPr id="398" name="Google Shape;398;p25"/>
          <p:cNvSpPr/>
          <p:nvPr/>
        </p:nvSpPr>
        <p:spPr>
          <a:xfrm>
            <a:off x="7189850" y="1252375"/>
            <a:ext cx="1689900" cy="9648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High Timeout</a:t>
            </a:r>
            <a:endParaRPr>
              <a:latin typeface="Times New Roman"/>
              <a:ea typeface="Times New Roman"/>
              <a:cs typeface="Times New Roman"/>
              <a:sym typeface="Times New Roman"/>
            </a:endParaRPr>
          </a:p>
        </p:txBody>
      </p:sp>
      <p:sp>
        <p:nvSpPr>
          <p:cNvPr id="399" name="Google Shape;399;p25"/>
          <p:cNvSpPr/>
          <p:nvPr/>
        </p:nvSpPr>
        <p:spPr>
          <a:xfrm>
            <a:off x="179450" y="1252375"/>
            <a:ext cx="1689900" cy="9648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Low Timeout</a:t>
            </a:r>
            <a:endParaRPr>
              <a:latin typeface="Times New Roman"/>
              <a:ea typeface="Times New Roman"/>
              <a:cs typeface="Times New Roman"/>
              <a:sym typeface="Times New Roman"/>
            </a:endParaRPr>
          </a:p>
        </p:txBody>
      </p:sp>
      <p:sp>
        <p:nvSpPr>
          <p:cNvPr id="400" name="Google Shape;400;p25"/>
          <p:cNvSpPr txBox="1"/>
          <p:nvPr/>
        </p:nvSpPr>
        <p:spPr>
          <a:xfrm>
            <a:off x="7087700" y="2497825"/>
            <a:ext cx="1815600" cy="4239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High Recovery Time</a:t>
            </a:r>
            <a:endParaRPr/>
          </a:p>
        </p:txBody>
      </p:sp>
      <p:sp>
        <p:nvSpPr>
          <p:cNvPr id="401" name="Google Shape;401;p25"/>
          <p:cNvSpPr/>
          <p:nvPr/>
        </p:nvSpPr>
        <p:spPr>
          <a:xfrm>
            <a:off x="7189850" y="1252375"/>
            <a:ext cx="1689900" cy="964800"/>
          </a:xfrm>
          <a:prstGeom prst="roundRect">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High Timeout</a:t>
            </a:r>
            <a:endParaRPr>
              <a:latin typeface="Times New Roman"/>
              <a:ea typeface="Times New Roman"/>
              <a:cs typeface="Times New Roman"/>
              <a:sym typeface="Times New Roman"/>
            </a:endParaRPr>
          </a:p>
        </p:txBody>
      </p:sp>
      <p:sp>
        <p:nvSpPr>
          <p:cNvPr id="402" name="Google Shape;402;p25"/>
          <p:cNvSpPr/>
          <p:nvPr/>
        </p:nvSpPr>
        <p:spPr>
          <a:xfrm>
            <a:off x="7189850" y="1252375"/>
            <a:ext cx="1689900" cy="9648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High Timeout</a:t>
            </a:r>
            <a:endParaRPr>
              <a:latin typeface="Times New Roman"/>
              <a:ea typeface="Times New Roman"/>
              <a:cs typeface="Times New Roman"/>
              <a:sym typeface="Times New Roman"/>
            </a:endParaRPr>
          </a:p>
        </p:txBody>
      </p:sp>
      <p:sp>
        <p:nvSpPr>
          <p:cNvPr id="403" name="Google Shape;40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4" name="Google Shape;404;p25"/>
          <p:cNvPicPr preferRelativeResize="0"/>
          <p:nvPr/>
        </p:nvPicPr>
        <p:blipFill rotWithShape="1">
          <a:blip r:embed="rId3">
            <a:alphaModFix/>
          </a:blip>
          <a:srcRect b="16832" l="17661" r="0" t="36396"/>
          <a:stretch/>
        </p:blipFill>
        <p:spPr>
          <a:xfrm>
            <a:off x="5603140" y="3279454"/>
            <a:ext cx="3420286" cy="964800"/>
          </a:xfrm>
          <a:prstGeom prst="rect">
            <a:avLst/>
          </a:prstGeom>
          <a:noFill/>
          <a:ln>
            <a:noFill/>
          </a:ln>
        </p:spPr>
      </p:pic>
      <p:pic>
        <p:nvPicPr>
          <p:cNvPr id="405" name="Google Shape;405;p25"/>
          <p:cNvPicPr preferRelativeResize="0"/>
          <p:nvPr/>
        </p:nvPicPr>
        <p:blipFill rotWithShape="1">
          <a:blip r:embed="rId4">
            <a:alphaModFix/>
          </a:blip>
          <a:srcRect b="18953" l="0" r="0" t="29246"/>
          <a:stretch/>
        </p:blipFill>
        <p:spPr>
          <a:xfrm>
            <a:off x="0" y="3280528"/>
            <a:ext cx="4312997" cy="964800"/>
          </a:xfrm>
          <a:prstGeom prst="rect">
            <a:avLst/>
          </a:prstGeom>
          <a:noFill/>
          <a:ln>
            <a:noFill/>
          </a:ln>
        </p:spPr>
      </p:pic>
      <p:sp>
        <p:nvSpPr>
          <p:cNvPr id="406" name="Google Shape;406;p25"/>
          <p:cNvSpPr txBox="1"/>
          <p:nvPr/>
        </p:nvSpPr>
        <p:spPr>
          <a:xfrm>
            <a:off x="305900" y="2497825"/>
            <a:ext cx="1488900" cy="4239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Liveness Loss</a:t>
            </a:r>
            <a:endParaRPr/>
          </a:p>
        </p:txBody>
      </p:sp>
      <p:sp>
        <p:nvSpPr>
          <p:cNvPr id="407" name="Google Shape;407;p25"/>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Both choices of timeouts have negative consequences</a:t>
            </a:r>
            <a:endParaRPr sz="2000">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Tyranny of Timeout Problems in Consensus</a:t>
            </a:r>
            <a:endParaRPr>
              <a:latin typeface="Times New Roman"/>
              <a:ea typeface="Times New Roman"/>
              <a:cs typeface="Times New Roman"/>
              <a:sym typeface="Times New Roman"/>
            </a:endParaRPr>
          </a:p>
        </p:txBody>
      </p:sp>
      <p:sp>
        <p:nvSpPr>
          <p:cNvPr id="413" name="Google Shape;413;p26"/>
          <p:cNvSpPr/>
          <p:nvPr/>
        </p:nvSpPr>
        <p:spPr>
          <a:xfrm>
            <a:off x="23350" y="2214725"/>
            <a:ext cx="2937300" cy="891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Timeout based view change</a:t>
            </a:r>
            <a:endParaRPr>
              <a:latin typeface="Times New Roman"/>
              <a:ea typeface="Times New Roman"/>
              <a:cs typeface="Times New Roman"/>
              <a:sym typeface="Times New Roman"/>
            </a:endParaRPr>
          </a:p>
        </p:txBody>
      </p:sp>
      <p:sp>
        <p:nvSpPr>
          <p:cNvPr id="414" name="Google Shape;414;p26"/>
          <p:cNvSpPr/>
          <p:nvPr/>
        </p:nvSpPr>
        <p:spPr>
          <a:xfrm>
            <a:off x="3071350" y="2214725"/>
            <a:ext cx="2937300" cy="891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Conservative timeouts</a:t>
            </a:r>
            <a:endParaRPr>
              <a:latin typeface="Times New Roman"/>
              <a:ea typeface="Times New Roman"/>
              <a:cs typeface="Times New Roman"/>
              <a:sym typeface="Times New Roman"/>
            </a:endParaRPr>
          </a:p>
        </p:txBody>
      </p:sp>
      <p:sp>
        <p:nvSpPr>
          <p:cNvPr id="415" name="Google Shape;415;p26"/>
          <p:cNvSpPr/>
          <p:nvPr/>
        </p:nvSpPr>
        <p:spPr>
          <a:xfrm>
            <a:off x="6119350" y="2214725"/>
            <a:ext cx="2937300" cy="891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Manually configured timeouts</a:t>
            </a:r>
            <a:endParaRPr>
              <a:latin typeface="Times New Roman"/>
              <a:ea typeface="Times New Roman"/>
              <a:cs typeface="Times New Roman"/>
              <a:sym typeface="Times New Roman"/>
            </a:endParaRPr>
          </a:p>
        </p:txBody>
      </p:sp>
      <p:sp>
        <p:nvSpPr>
          <p:cNvPr id="416" name="Google Shape;416;p26"/>
          <p:cNvSpPr/>
          <p:nvPr/>
        </p:nvSpPr>
        <p:spPr>
          <a:xfrm>
            <a:off x="6119350" y="2214725"/>
            <a:ext cx="2937300" cy="8910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Manually configured timeouts</a:t>
            </a:r>
            <a:endParaRPr>
              <a:latin typeface="Times New Roman"/>
              <a:ea typeface="Times New Roman"/>
              <a:cs typeface="Times New Roman"/>
              <a:sym typeface="Times New Roman"/>
            </a:endParaRPr>
          </a:p>
        </p:txBody>
      </p:sp>
      <p:sp>
        <p:nvSpPr>
          <p:cNvPr id="417" name="Google Shape;41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Manual configuration of timeouts</a:t>
            </a:r>
            <a:endParaRPr>
              <a:latin typeface="Times New Roman"/>
              <a:ea typeface="Times New Roman"/>
              <a:cs typeface="Times New Roman"/>
              <a:sym typeface="Times New Roman"/>
            </a:endParaRPr>
          </a:p>
        </p:txBody>
      </p:sp>
      <p:sp>
        <p:nvSpPr>
          <p:cNvPr id="423" name="Google Shape;423;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Stuck with a live but slow leader replica </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Do not consider dynamic network state for leader election </a:t>
            </a:r>
            <a:endParaRPr>
              <a:latin typeface="Times New Roman"/>
              <a:ea typeface="Times New Roman"/>
              <a:cs typeface="Times New Roman"/>
              <a:sym typeface="Times New Roman"/>
            </a:endParaRPr>
          </a:p>
        </p:txBody>
      </p:sp>
      <p:sp>
        <p:nvSpPr>
          <p:cNvPr id="424" name="Google Shape;424;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25" name="Google Shape;425;p27"/>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Manual timeouts are sub optimal</a:t>
            </a:r>
            <a:endParaRPr sz="2000">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8"/>
          <p:cNvSpPr txBox="1"/>
          <p:nvPr>
            <p:ph type="title"/>
          </p:nvPr>
        </p:nvSpPr>
        <p:spPr>
          <a:xfrm>
            <a:off x="2216700" y="1511825"/>
            <a:ext cx="5057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Are timeouts necessary for progress?</a:t>
            </a:r>
            <a:endParaRPr>
              <a:latin typeface="Times New Roman"/>
              <a:ea typeface="Times New Roman"/>
              <a:cs typeface="Times New Roman"/>
              <a:sym typeface="Times New Roman"/>
            </a:endParaRPr>
          </a:p>
        </p:txBody>
      </p:sp>
      <p:sp>
        <p:nvSpPr>
          <p:cNvPr id="431" name="Google Shape;431;p28"/>
          <p:cNvSpPr txBox="1"/>
          <p:nvPr>
            <p:ph idx="1" type="body"/>
          </p:nvPr>
        </p:nvSpPr>
        <p:spPr>
          <a:xfrm>
            <a:off x="2140500" y="2524075"/>
            <a:ext cx="5517300" cy="448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latin typeface="Times New Roman"/>
                <a:ea typeface="Times New Roman"/>
                <a:cs typeface="Times New Roman"/>
                <a:sym typeface="Times New Roman"/>
              </a:rPr>
              <a:t>Can we eliminate the impact of timeout for liveness?</a:t>
            </a:r>
            <a:endParaRPr>
              <a:latin typeface="Times New Roman"/>
              <a:ea typeface="Times New Roman"/>
              <a:cs typeface="Times New Roman"/>
              <a:sym typeface="Times New Roman"/>
            </a:endParaRPr>
          </a:p>
        </p:txBody>
      </p:sp>
      <p:sp>
        <p:nvSpPr>
          <p:cNvPr id="432" name="Google Shape;432;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Do</a:t>
            </a:r>
            <a:r>
              <a:rPr lang="en">
                <a:latin typeface="Times New Roman"/>
                <a:ea typeface="Times New Roman"/>
                <a:cs typeface="Times New Roman"/>
                <a:sym typeface="Times New Roman"/>
              </a:rPr>
              <a:t> asynchronous protocols solve this problem?</a:t>
            </a:r>
            <a:endParaRPr>
              <a:latin typeface="Times New Roman"/>
              <a:ea typeface="Times New Roman"/>
              <a:cs typeface="Times New Roman"/>
              <a:sym typeface="Times New Roman"/>
            </a:endParaRPr>
          </a:p>
        </p:txBody>
      </p:sp>
      <p:sp>
        <p:nvSpPr>
          <p:cNvPr id="438" name="Google Shape;438;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Asynchronous protocols do not depend on timeout for progress</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Use randomization to alleviate the FLP impossibility </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Message complexity </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In general asynchronous protocols have O(n</a:t>
            </a:r>
            <a:r>
              <a:rPr baseline="30000" lang="en">
                <a:latin typeface="Times New Roman"/>
                <a:ea typeface="Times New Roman"/>
                <a:cs typeface="Times New Roman"/>
                <a:sym typeface="Times New Roman"/>
              </a:rPr>
              <a:t>2</a:t>
            </a:r>
            <a:r>
              <a:rPr lang="en">
                <a:latin typeface="Times New Roman"/>
                <a:ea typeface="Times New Roman"/>
                <a:cs typeface="Times New Roman"/>
                <a:sym typeface="Times New Roman"/>
              </a:rPr>
              <a:t>) / O(n</a:t>
            </a:r>
            <a:r>
              <a:rPr baseline="30000" lang="en">
                <a:latin typeface="Times New Roman"/>
                <a:ea typeface="Times New Roman"/>
                <a:cs typeface="Times New Roman"/>
                <a:sym typeface="Times New Roman"/>
              </a:rPr>
              <a:t>3</a:t>
            </a:r>
            <a:r>
              <a:rPr lang="en">
                <a:latin typeface="Times New Roman"/>
                <a:ea typeface="Times New Roman"/>
                <a:cs typeface="Times New Roman"/>
                <a:sym typeface="Times New Roman"/>
              </a:rPr>
              <a:t>) complexity in the normal case</a:t>
            </a:r>
            <a:endParaRPr>
              <a:latin typeface="Times New Roman"/>
              <a:ea typeface="Times New Roman"/>
              <a:cs typeface="Times New Roman"/>
              <a:sym typeface="Times New Roman"/>
            </a:endParaRPr>
          </a:p>
          <a:p>
            <a:pPr indent="-317500" lvl="2" marL="1371600" rtl="0" algn="l">
              <a:spcBef>
                <a:spcPts val="0"/>
              </a:spcBef>
              <a:spcAft>
                <a:spcPts val="0"/>
              </a:spcAft>
              <a:buSzPts val="1400"/>
              <a:buFont typeface="Times New Roman"/>
              <a:buChar char="■"/>
            </a:pPr>
            <a:r>
              <a:rPr lang="en">
                <a:latin typeface="Times New Roman"/>
                <a:ea typeface="Times New Roman"/>
                <a:cs typeface="Times New Roman"/>
                <a:sym typeface="Times New Roman"/>
              </a:rPr>
              <a:t>In contrast, partially synchronous protocols have O(n)</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Less efficient than leader-based protocols </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Hence rarely deployed  </a:t>
            </a:r>
            <a:endParaRPr>
              <a:latin typeface="Times New Roman"/>
              <a:ea typeface="Times New Roman"/>
              <a:cs typeface="Times New Roman"/>
              <a:sym typeface="Times New Roman"/>
            </a:endParaRPr>
          </a:p>
        </p:txBody>
      </p:sp>
      <p:cxnSp>
        <p:nvCxnSpPr>
          <p:cNvPr id="439" name="Google Shape;439;p29"/>
          <p:cNvCxnSpPr/>
          <p:nvPr/>
        </p:nvCxnSpPr>
        <p:spPr>
          <a:xfrm>
            <a:off x="3880775" y="3571333"/>
            <a:ext cx="5300100" cy="4500"/>
          </a:xfrm>
          <a:prstGeom prst="straightConnector1">
            <a:avLst/>
          </a:prstGeom>
          <a:noFill/>
          <a:ln cap="flat" cmpd="sng" w="38100">
            <a:solidFill>
              <a:srgbClr val="4A86E8"/>
            </a:solidFill>
            <a:prstDash val="solid"/>
            <a:round/>
            <a:headEnd len="med" w="med" type="none"/>
            <a:tailEnd len="med" w="med" type="none"/>
          </a:ln>
        </p:spPr>
      </p:cxnSp>
      <p:cxnSp>
        <p:nvCxnSpPr>
          <p:cNvPr id="440" name="Google Shape;440;p29"/>
          <p:cNvCxnSpPr/>
          <p:nvPr/>
        </p:nvCxnSpPr>
        <p:spPr>
          <a:xfrm>
            <a:off x="3880775" y="3921542"/>
            <a:ext cx="5300100" cy="4500"/>
          </a:xfrm>
          <a:prstGeom prst="straightConnector1">
            <a:avLst/>
          </a:prstGeom>
          <a:noFill/>
          <a:ln cap="flat" cmpd="sng" w="38100">
            <a:solidFill>
              <a:schemeClr val="accent1"/>
            </a:solidFill>
            <a:prstDash val="solid"/>
            <a:round/>
            <a:headEnd len="med" w="med" type="none"/>
            <a:tailEnd len="med" w="med" type="none"/>
          </a:ln>
        </p:spPr>
      </p:cxnSp>
      <p:cxnSp>
        <p:nvCxnSpPr>
          <p:cNvPr id="441" name="Google Shape;441;p29"/>
          <p:cNvCxnSpPr/>
          <p:nvPr/>
        </p:nvCxnSpPr>
        <p:spPr>
          <a:xfrm>
            <a:off x="3880775" y="4271750"/>
            <a:ext cx="5300100" cy="4500"/>
          </a:xfrm>
          <a:prstGeom prst="straightConnector1">
            <a:avLst/>
          </a:prstGeom>
          <a:noFill/>
          <a:ln cap="flat" cmpd="sng" w="38100">
            <a:solidFill>
              <a:schemeClr val="accent1"/>
            </a:solidFill>
            <a:prstDash val="solid"/>
            <a:round/>
            <a:headEnd len="med" w="med" type="none"/>
            <a:tailEnd len="med" w="med" type="none"/>
          </a:ln>
        </p:spPr>
      </p:cxnSp>
      <p:cxnSp>
        <p:nvCxnSpPr>
          <p:cNvPr id="442" name="Google Shape;442;p29"/>
          <p:cNvCxnSpPr/>
          <p:nvPr/>
        </p:nvCxnSpPr>
        <p:spPr>
          <a:xfrm flipH="1" rot="10800000">
            <a:off x="3863525" y="3225325"/>
            <a:ext cx="5287200" cy="8100"/>
          </a:xfrm>
          <a:prstGeom prst="straightConnector1">
            <a:avLst/>
          </a:prstGeom>
          <a:noFill/>
          <a:ln cap="flat" cmpd="sng" w="38100">
            <a:solidFill>
              <a:schemeClr val="accent1"/>
            </a:solidFill>
            <a:prstDash val="solid"/>
            <a:round/>
            <a:headEnd len="med" w="med" type="none"/>
            <a:tailEnd len="med" w="med" type="none"/>
          </a:ln>
        </p:spPr>
      </p:cxnSp>
      <p:cxnSp>
        <p:nvCxnSpPr>
          <p:cNvPr id="443" name="Google Shape;443;p29"/>
          <p:cNvCxnSpPr/>
          <p:nvPr/>
        </p:nvCxnSpPr>
        <p:spPr>
          <a:xfrm>
            <a:off x="4087425" y="3252100"/>
            <a:ext cx="870600" cy="311100"/>
          </a:xfrm>
          <a:prstGeom prst="straightConnector1">
            <a:avLst/>
          </a:prstGeom>
          <a:noFill/>
          <a:ln cap="flat" cmpd="sng" w="9525">
            <a:solidFill>
              <a:schemeClr val="dk1"/>
            </a:solidFill>
            <a:prstDash val="solid"/>
            <a:round/>
            <a:headEnd len="med" w="med" type="none"/>
            <a:tailEnd len="med" w="med" type="triangle"/>
          </a:ln>
        </p:spPr>
      </p:cxnSp>
      <p:cxnSp>
        <p:nvCxnSpPr>
          <p:cNvPr id="444" name="Google Shape;444;p29"/>
          <p:cNvCxnSpPr/>
          <p:nvPr/>
        </p:nvCxnSpPr>
        <p:spPr>
          <a:xfrm>
            <a:off x="4093650" y="3258300"/>
            <a:ext cx="814800" cy="621900"/>
          </a:xfrm>
          <a:prstGeom prst="straightConnector1">
            <a:avLst/>
          </a:prstGeom>
          <a:noFill/>
          <a:ln cap="flat" cmpd="sng" w="9525">
            <a:solidFill>
              <a:schemeClr val="dk1"/>
            </a:solidFill>
            <a:prstDash val="solid"/>
            <a:round/>
            <a:headEnd len="med" w="med" type="none"/>
            <a:tailEnd len="med" w="med" type="triangle"/>
          </a:ln>
        </p:spPr>
      </p:cxnSp>
      <p:cxnSp>
        <p:nvCxnSpPr>
          <p:cNvPr id="445" name="Google Shape;445;p29"/>
          <p:cNvCxnSpPr/>
          <p:nvPr/>
        </p:nvCxnSpPr>
        <p:spPr>
          <a:xfrm>
            <a:off x="4087425" y="3252100"/>
            <a:ext cx="808500" cy="995100"/>
          </a:xfrm>
          <a:prstGeom prst="straightConnector1">
            <a:avLst/>
          </a:prstGeom>
          <a:noFill/>
          <a:ln cap="flat" cmpd="sng" w="9525">
            <a:solidFill>
              <a:schemeClr val="dk1"/>
            </a:solidFill>
            <a:prstDash val="solid"/>
            <a:round/>
            <a:headEnd len="med" w="med" type="none"/>
            <a:tailEnd len="med" w="med" type="triangle"/>
          </a:ln>
        </p:spPr>
      </p:cxnSp>
      <p:cxnSp>
        <p:nvCxnSpPr>
          <p:cNvPr id="446" name="Google Shape;446;p29"/>
          <p:cNvCxnSpPr/>
          <p:nvPr/>
        </p:nvCxnSpPr>
        <p:spPr>
          <a:xfrm>
            <a:off x="5763825" y="3252100"/>
            <a:ext cx="870600" cy="311100"/>
          </a:xfrm>
          <a:prstGeom prst="straightConnector1">
            <a:avLst/>
          </a:prstGeom>
          <a:noFill/>
          <a:ln cap="flat" cmpd="sng" w="9525">
            <a:solidFill>
              <a:schemeClr val="dk1"/>
            </a:solidFill>
            <a:prstDash val="solid"/>
            <a:round/>
            <a:headEnd len="med" w="med" type="none"/>
            <a:tailEnd len="med" w="med" type="triangle"/>
          </a:ln>
        </p:spPr>
      </p:cxnSp>
      <p:cxnSp>
        <p:nvCxnSpPr>
          <p:cNvPr id="447" name="Google Shape;447;p29"/>
          <p:cNvCxnSpPr/>
          <p:nvPr/>
        </p:nvCxnSpPr>
        <p:spPr>
          <a:xfrm>
            <a:off x="5770050" y="3258300"/>
            <a:ext cx="814800" cy="621900"/>
          </a:xfrm>
          <a:prstGeom prst="straightConnector1">
            <a:avLst/>
          </a:prstGeom>
          <a:noFill/>
          <a:ln cap="flat" cmpd="sng" w="9525">
            <a:solidFill>
              <a:schemeClr val="dk1"/>
            </a:solidFill>
            <a:prstDash val="solid"/>
            <a:round/>
            <a:headEnd len="med" w="med" type="none"/>
            <a:tailEnd len="med" w="med" type="triangle"/>
          </a:ln>
        </p:spPr>
      </p:cxnSp>
      <p:cxnSp>
        <p:nvCxnSpPr>
          <p:cNvPr id="448" name="Google Shape;448;p29"/>
          <p:cNvCxnSpPr/>
          <p:nvPr/>
        </p:nvCxnSpPr>
        <p:spPr>
          <a:xfrm>
            <a:off x="5763825" y="3252100"/>
            <a:ext cx="808500" cy="995100"/>
          </a:xfrm>
          <a:prstGeom prst="straightConnector1">
            <a:avLst/>
          </a:prstGeom>
          <a:noFill/>
          <a:ln cap="flat" cmpd="sng" w="9525">
            <a:solidFill>
              <a:schemeClr val="dk1"/>
            </a:solidFill>
            <a:prstDash val="solid"/>
            <a:round/>
            <a:headEnd len="med" w="med" type="none"/>
            <a:tailEnd len="med" w="med" type="triangle"/>
          </a:ln>
        </p:spPr>
      </p:cxnSp>
      <p:cxnSp>
        <p:nvCxnSpPr>
          <p:cNvPr id="449" name="Google Shape;449;p29"/>
          <p:cNvCxnSpPr/>
          <p:nvPr/>
        </p:nvCxnSpPr>
        <p:spPr>
          <a:xfrm>
            <a:off x="7592625" y="3252100"/>
            <a:ext cx="870600" cy="311100"/>
          </a:xfrm>
          <a:prstGeom prst="straightConnector1">
            <a:avLst/>
          </a:prstGeom>
          <a:noFill/>
          <a:ln cap="flat" cmpd="sng" w="9525">
            <a:solidFill>
              <a:schemeClr val="dk1"/>
            </a:solidFill>
            <a:prstDash val="solid"/>
            <a:round/>
            <a:headEnd len="med" w="med" type="none"/>
            <a:tailEnd len="med" w="med" type="triangle"/>
          </a:ln>
        </p:spPr>
      </p:cxnSp>
      <p:cxnSp>
        <p:nvCxnSpPr>
          <p:cNvPr id="450" name="Google Shape;450;p29"/>
          <p:cNvCxnSpPr/>
          <p:nvPr/>
        </p:nvCxnSpPr>
        <p:spPr>
          <a:xfrm>
            <a:off x="7598850" y="3258300"/>
            <a:ext cx="814800" cy="621900"/>
          </a:xfrm>
          <a:prstGeom prst="straightConnector1">
            <a:avLst/>
          </a:prstGeom>
          <a:noFill/>
          <a:ln cap="flat" cmpd="sng" w="9525">
            <a:solidFill>
              <a:schemeClr val="dk1"/>
            </a:solidFill>
            <a:prstDash val="solid"/>
            <a:round/>
            <a:headEnd len="med" w="med" type="none"/>
            <a:tailEnd len="med" w="med" type="triangle"/>
          </a:ln>
        </p:spPr>
      </p:cxnSp>
      <p:cxnSp>
        <p:nvCxnSpPr>
          <p:cNvPr id="451" name="Google Shape;451;p29"/>
          <p:cNvCxnSpPr/>
          <p:nvPr/>
        </p:nvCxnSpPr>
        <p:spPr>
          <a:xfrm>
            <a:off x="7592625" y="3252100"/>
            <a:ext cx="808500" cy="995100"/>
          </a:xfrm>
          <a:prstGeom prst="straightConnector1">
            <a:avLst/>
          </a:prstGeom>
          <a:noFill/>
          <a:ln cap="flat" cmpd="sng" w="9525">
            <a:solidFill>
              <a:schemeClr val="dk1"/>
            </a:solidFill>
            <a:prstDash val="solid"/>
            <a:round/>
            <a:headEnd len="med" w="med" type="none"/>
            <a:tailEnd len="med" w="med" type="triangle"/>
          </a:ln>
        </p:spPr>
      </p:cxnSp>
      <p:cxnSp>
        <p:nvCxnSpPr>
          <p:cNvPr id="452" name="Google Shape;452;p29"/>
          <p:cNvCxnSpPr/>
          <p:nvPr/>
        </p:nvCxnSpPr>
        <p:spPr>
          <a:xfrm flipH="1" rot="10800000">
            <a:off x="4075000" y="3239650"/>
            <a:ext cx="814800" cy="348300"/>
          </a:xfrm>
          <a:prstGeom prst="straightConnector1">
            <a:avLst/>
          </a:prstGeom>
          <a:noFill/>
          <a:ln cap="flat" cmpd="sng" w="9525">
            <a:solidFill>
              <a:schemeClr val="dk2"/>
            </a:solidFill>
            <a:prstDash val="solid"/>
            <a:round/>
            <a:headEnd len="med" w="med" type="none"/>
            <a:tailEnd len="med" w="med" type="triangle"/>
          </a:ln>
        </p:spPr>
      </p:cxnSp>
      <p:cxnSp>
        <p:nvCxnSpPr>
          <p:cNvPr id="453" name="Google Shape;453;p29"/>
          <p:cNvCxnSpPr/>
          <p:nvPr/>
        </p:nvCxnSpPr>
        <p:spPr>
          <a:xfrm>
            <a:off x="4112300" y="3575500"/>
            <a:ext cx="777600" cy="317100"/>
          </a:xfrm>
          <a:prstGeom prst="straightConnector1">
            <a:avLst/>
          </a:prstGeom>
          <a:noFill/>
          <a:ln cap="flat" cmpd="sng" w="9525">
            <a:solidFill>
              <a:schemeClr val="dk2"/>
            </a:solidFill>
            <a:prstDash val="solid"/>
            <a:round/>
            <a:headEnd len="med" w="med" type="none"/>
            <a:tailEnd len="med" w="med" type="triangle"/>
          </a:ln>
        </p:spPr>
      </p:cxnSp>
      <p:cxnSp>
        <p:nvCxnSpPr>
          <p:cNvPr id="454" name="Google Shape;454;p29"/>
          <p:cNvCxnSpPr/>
          <p:nvPr/>
        </p:nvCxnSpPr>
        <p:spPr>
          <a:xfrm>
            <a:off x="4137200" y="3575500"/>
            <a:ext cx="746400" cy="671700"/>
          </a:xfrm>
          <a:prstGeom prst="straightConnector1">
            <a:avLst/>
          </a:prstGeom>
          <a:noFill/>
          <a:ln cap="flat" cmpd="sng" w="9525">
            <a:solidFill>
              <a:schemeClr val="dk2"/>
            </a:solidFill>
            <a:prstDash val="solid"/>
            <a:round/>
            <a:headEnd len="med" w="med" type="none"/>
            <a:tailEnd len="med" w="med" type="triangle"/>
          </a:ln>
        </p:spPr>
      </p:cxnSp>
      <p:cxnSp>
        <p:nvCxnSpPr>
          <p:cNvPr id="455" name="Google Shape;455;p29"/>
          <p:cNvCxnSpPr/>
          <p:nvPr/>
        </p:nvCxnSpPr>
        <p:spPr>
          <a:xfrm flipH="1" rot="10800000">
            <a:off x="5751400" y="3239650"/>
            <a:ext cx="814800" cy="348300"/>
          </a:xfrm>
          <a:prstGeom prst="straightConnector1">
            <a:avLst/>
          </a:prstGeom>
          <a:noFill/>
          <a:ln cap="flat" cmpd="sng" w="9525">
            <a:solidFill>
              <a:schemeClr val="dk2"/>
            </a:solidFill>
            <a:prstDash val="solid"/>
            <a:round/>
            <a:headEnd len="med" w="med" type="none"/>
            <a:tailEnd len="med" w="med" type="triangle"/>
          </a:ln>
        </p:spPr>
      </p:cxnSp>
      <p:cxnSp>
        <p:nvCxnSpPr>
          <p:cNvPr id="456" name="Google Shape;456;p29"/>
          <p:cNvCxnSpPr/>
          <p:nvPr/>
        </p:nvCxnSpPr>
        <p:spPr>
          <a:xfrm>
            <a:off x="5788700" y="3575500"/>
            <a:ext cx="777600" cy="317100"/>
          </a:xfrm>
          <a:prstGeom prst="straightConnector1">
            <a:avLst/>
          </a:prstGeom>
          <a:noFill/>
          <a:ln cap="flat" cmpd="sng" w="9525">
            <a:solidFill>
              <a:schemeClr val="dk2"/>
            </a:solidFill>
            <a:prstDash val="solid"/>
            <a:round/>
            <a:headEnd len="med" w="med" type="none"/>
            <a:tailEnd len="med" w="med" type="triangle"/>
          </a:ln>
        </p:spPr>
      </p:cxnSp>
      <p:cxnSp>
        <p:nvCxnSpPr>
          <p:cNvPr id="457" name="Google Shape;457;p29"/>
          <p:cNvCxnSpPr/>
          <p:nvPr/>
        </p:nvCxnSpPr>
        <p:spPr>
          <a:xfrm>
            <a:off x="5813600" y="3575500"/>
            <a:ext cx="746400" cy="671700"/>
          </a:xfrm>
          <a:prstGeom prst="straightConnector1">
            <a:avLst/>
          </a:prstGeom>
          <a:noFill/>
          <a:ln cap="flat" cmpd="sng" w="9525">
            <a:solidFill>
              <a:schemeClr val="dk2"/>
            </a:solidFill>
            <a:prstDash val="solid"/>
            <a:round/>
            <a:headEnd len="med" w="med" type="none"/>
            <a:tailEnd len="med" w="med" type="triangle"/>
          </a:ln>
        </p:spPr>
      </p:cxnSp>
      <p:cxnSp>
        <p:nvCxnSpPr>
          <p:cNvPr id="458" name="Google Shape;458;p29"/>
          <p:cNvCxnSpPr/>
          <p:nvPr/>
        </p:nvCxnSpPr>
        <p:spPr>
          <a:xfrm flipH="1" rot="10800000">
            <a:off x="7580200" y="3239650"/>
            <a:ext cx="814800" cy="348300"/>
          </a:xfrm>
          <a:prstGeom prst="straightConnector1">
            <a:avLst/>
          </a:prstGeom>
          <a:noFill/>
          <a:ln cap="flat" cmpd="sng" w="9525">
            <a:solidFill>
              <a:schemeClr val="dk2"/>
            </a:solidFill>
            <a:prstDash val="solid"/>
            <a:round/>
            <a:headEnd len="med" w="med" type="none"/>
            <a:tailEnd len="med" w="med" type="triangle"/>
          </a:ln>
        </p:spPr>
      </p:cxnSp>
      <p:cxnSp>
        <p:nvCxnSpPr>
          <p:cNvPr id="459" name="Google Shape;459;p29"/>
          <p:cNvCxnSpPr/>
          <p:nvPr/>
        </p:nvCxnSpPr>
        <p:spPr>
          <a:xfrm>
            <a:off x="7617500" y="3575500"/>
            <a:ext cx="777600" cy="317100"/>
          </a:xfrm>
          <a:prstGeom prst="straightConnector1">
            <a:avLst/>
          </a:prstGeom>
          <a:noFill/>
          <a:ln cap="flat" cmpd="sng" w="9525">
            <a:solidFill>
              <a:schemeClr val="dk2"/>
            </a:solidFill>
            <a:prstDash val="solid"/>
            <a:round/>
            <a:headEnd len="med" w="med" type="none"/>
            <a:tailEnd len="med" w="med" type="triangle"/>
          </a:ln>
        </p:spPr>
      </p:cxnSp>
      <p:cxnSp>
        <p:nvCxnSpPr>
          <p:cNvPr id="460" name="Google Shape;460;p29"/>
          <p:cNvCxnSpPr/>
          <p:nvPr/>
        </p:nvCxnSpPr>
        <p:spPr>
          <a:xfrm>
            <a:off x="7642400" y="3575500"/>
            <a:ext cx="746400" cy="671700"/>
          </a:xfrm>
          <a:prstGeom prst="straightConnector1">
            <a:avLst/>
          </a:prstGeom>
          <a:noFill/>
          <a:ln cap="flat" cmpd="sng" w="9525">
            <a:solidFill>
              <a:schemeClr val="dk2"/>
            </a:solidFill>
            <a:prstDash val="solid"/>
            <a:round/>
            <a:headEnd len="med" w="med" type="none"/>
            <a:tailEnd len="med" w="med" type="triangle"/>
          </a:ln>
        </p:spPr>
      </p:cxnSp>
      <p:cxnSp>
        <p:nvCxnSpPr>
          <p:cNvPr id="461" name="Google Shape;461;p29"/>
          <p:cNvCxnSpPr/>
          <p:nvPr/>
        </p:nvCxnSpPr>
        <p:spPr>
          <a:xfrm flipH="1" rot="10800000">
            <a:off x="4137200" y="3276850"/>
            <a:ext cx="678000" cy="634500"/>
          </a:xfrm>
          <a:prstGeom prst="straightConnector1">
            <a:avLst/>
          </a:prstGeom>
          <a:noFill/>
          <a:ln cap="flat" cmpd="sng" w="9525">
            <a:solidFill>
              <a:schemeClr val="dk2"/>
            </a:solidFill>
            <a:prstDash val="solid"/>
            <a:round/>
            <a:headEnd len="med" w="med" type="none"/>
            <a:tailEnd len="med" w="med" type="triangle"/>
          </a:ln>
        </p:spPr>
      </p:cxnSp>
      <p:cxnSp>
        <p:nvCxnSpPr>
          <p:cNvPr id="462" name="Google Shape;462;p29"/>
          <p:cNvCxnSpPr/>
          <p:nvPr/>
        </p:nvCxnSpPr>
        <p:spPr>
          <a:xfrm flipH="1" rot="10800000">
            <a:off x="4130975" y="3569350"/>
            <a:ext cx="690300" cy="342000"/>
          </a:xfrm>
          <a:prstGeom prst="straightConnector1">
            <a:avLst/>
          </a:prstGeom>
          <a:noFill/>
          <a:ln cap="flat" cmpd="sng" w="9525">
            <a:solidFill>
              <a:schemeClr val="dk2"/>
            </a:solidFill>
            <a:prstDash val="solid"/>
            <a:round/>
            <a:headEnd len="med" w="med" type="none"/>
            <a:tailEnd len="med" w="med" type="triangle"/>
          </a:ln>
        </p:spPr>
      </p:cxnSp>
      <p:cxnSp>
        <p:nvCxnSpPr>
          <p:cNvPr id="463" name="Google Shape;463;p29"/>
          <p:cNvCxnSpPr/>
          <p:nvPr/>
        </p:nvCxnSpPr>
        <p:spPr>
          <a:xfrm>
            <a:off x="4143400" y="3911350"/>
            <a:ext cx="740100" cy="336000"/>
          </a:xfrm>
          <a:prstGeom prst="straightConnector1">
            <a:avLst/>
          </a:prstGeom>
          <a:noFill/>
          <a:ln cap="flat" cmpd="sng" w="9525">
            <a:solidFill>
              <a:schemeClr val="dk2"/>
            </a:solidFill>
            <a:prstDash val="solid"/>
            <a:round/>
            <a:headEnd len="med" w="med" type="none"/>
            <a:tailEnd len="med" w="med" type="triangle"/>
          </a:ln>
        </p:spPr>
      </p:cxnSp>
      <p:cxnSp>
        <p:nvCxnSpPr>
          <p:cNvPr id="464" name="Google Shape;464;p29"/>
          <p:cNvCxnSpPr/>
          <p:nvPr/>
        </p:nvCxnSpPr>
        <p:spPr>
          <a:xfrm flipH="1" rot="10800000">
            <a:off x="5813600" y="3276850"/>
            <a:ext cx="678000" cy="634500"/>
          </a:xfrm>
          <a:prstGeom prst="straightConnector1">
            <a:avLst/>
          </a:prstGeom>
          <a:noFill/>
          <a:ln cap="flat" cmpd="sng" w="9525">
            <a:solidFill>
              <a:schemeClr val="dk2"/>
            </a:solidFill>
            <a:prstDash val="solid"/>
            <a:round/>
            <a:headEnd len="med" w="med" type="none"/>
            <a:tailEnd len="med" w="med" type="triangle"/>
          </a:ln>
        </p:spPr>
      </p:cxnSp>
      <p:cxnSp>
        <p:nvCxnSpPr>
          <p:cNvPr id="465" name="Google Shape;465;p29"/>
          <p:cNvCxnSpPr/>
          <p:nvPr/>
        </p:nvCxnSpPr>
        <p:spPr>
          <a:xfrm flipH="1" rot="10800000">
            <a:off x="5807375" y="3569350"/>
            <a:ext cx="690300" cy="342000"/>
          </a:xfrm>
          <a:prstGeom prst="straightConnector1">
            <a:avLst/>
          </a:prstGeom>
          <a:noFill/>
          <a:ln cap="flat" cmpd="sng" w="9525">
            <a:solidFill>
              <a:schemeClr val="dk2"/>
            </a:solidFill>
            <a:prstDash val="solid"/>
            <a:round/>
            <a:headEnd len="med" w="med" type="none"/>
            <a:tailEnd len="med" w="med" type="triangle"/>
          </a:ln>
        </p:spPr>
      </p:cxnSp>
      <p:cxnSp>
        <p:nvCxnSpPr>
          <p:cNvPr id="466" name="Google Shape;466;p29"/>
          <p:cNvCxnSpPr/>
          <p:nvPr/>
        </p:nvCxnSpPr>
        <p:spPr>
          <a:xfrm>
            <a:off x="5819800" y="3911350"/>
            <a:ext cx="740100" cy="336000"/>
          </a:xfrm>
          <a:prstGeom prst="straightConnector1">
            <a:avLst/>
          </a:prstGeom>
          <a:noFill/>
          <a:ln cap="flat" cmpd="sng" w="9525">
            <a:solidFill>
              <a:schemeClr val="dk2"/>
            </a:solidFill>
            <a:prstDash val="solid"/>
            <a:round/>
            <a:headEnd len="med" w="med" type="none"/>
            <a:tailEnd len="med" w="med" type="triangle"/>
          </a:ln>
        </p:spPr>
      </p:cxnSp>
      <p:cxnSp>
        <p:nvCxnSpPr>
          <p:cNvPr id="467" name="Google Shape;467;p29"/>
          <p:cNvCxnSpPr/>
          <p:nvPr/>
        </p:nvCxnSpPr>
        <p:spPr>
          <a:xfrm flipH="1" rot="10800000">
            <a:off x="7642400" y="3276850"/>
            <a:ext cx="678000" cy="634500"/>
          </a:xfrm>
          <a:prstGeom prst="straightConnector1">
            <a:avLst/>
          </a:prstGeom>
          <a:noFill/>
          <a:ln cap="flat" cmpd="sng" w="9525">
            <a:solidFill>
              <a:schemeClr val="dk2"/>
            </a:solidFill>
            <a:prstDash val="solid"/>
            <a:round/>
            <a:headEnd len="med" w="med" type="none"/>
            <a:tailEnd len="med" w="med" type="triangle"/>
          </a:ln>
        </p:spPr>
      </p:cxnSp>
      <p:cxnSp>
        <p:nvCxnSpPr>
          <p:cNvPr id="468" name="Google Shape;468;p29"/>
          <p:cNvCxnSpPr/>
          <p:nvPr/>
        </p:nvCxnSpPr>
        <p:spPr>
          <a:xfrm flipH="1" rot="10800000">
            <a:off x="7636175" y="3569350"/>
            <a:ext cx="690300" cy="342000"/>
          </a:xfrm>
          <a:prstGeom prst="straightConnector1">
            <a:avLst/>
          </a:prstGeom>
          <a:noFill/>
          <a:ln cap="flat" cmpd="sng" w="9525">
            <a:solidFill>
              <a:schemeClr val="dk2"/>
            </a:solidFill>
            <a:prstDash val="solid"/>
            <a:round/>
            <a:headEnd len="med" w="med" type="none"/>
            <a:tailEnd len="med" w="med" type="triangle"/>
          </a:ln>
        </p:spPr>
      </p:cxnSp>
      <p:cxnSp>
        <p:nvCxnSpPr>
          <p:cNvPr id="469" name="Google Shape;469;p29"/>
          <p:cNvCxnSpPr/>
          <p:nvPr/>
        </p:nvCxnSpPr>
        <p:spPr>
          <a:xfrm>
            <a:off x="7648600" y="3911350"/>
            <a:ext cx="740100" cy="336000"/>
          </a:xfrm>
          <a:prstGeom prst="straightConnector1">
            <a:avLst/>
          </a:prstGeom>
          <a:noFill/>
          <a:ln cap="flat" cmpd="sng" w="9525">
            <a:solidFill>
              <a:schemeClr val="dk2"/>
            </a:solidFill>
            <a:prstDash val="solid"/>
            <a:round/>
            <a:headEnd len="med" w="med" type="none"/>
            <a:tailEnd len="med" w="med" type="triangle"/>
          </a:ln>
        </p:spPr>
      </p:cxnSp>
      <p:cxnSp>
        <p:nvCxnSpPr>
          <p:cNvPr id="470" name="Google Shape;470;p29"/>
          <p:cNvCxnSpPr/>
          <p:nvPr/>
        </p:nvCxnSpPr>
        <p:spPr>
          <a:xfrm flipH="1" rot="10800000">
            <a:off x="4143400" y="3289375"/>
            <a:ext cx="659400" cy="976500"/>
          </a:xfrm>
          <a:prstGeom prst="straightConnector1">
            <a:avLst/>
          </a:prstGeom>
          <a:noFill/>
          <a:ln cap="flat" cmpd="sng" w="9525">
            <a:solidFill>
              <a:schemeClr val="dk2"/>
            </a:solidFill>
            <a:prstDash val="solid"/>
            <a:round/>
            <a:headEnd len="med" w="med" type="none"/>
            <a:tailEnd len="med" w="med" type="triangle"/>
          </a:ln>
        </p:spPr>
      </p:cxnSp>
      <p:cxnSp>
        <p:nvCxnSpPr>
          <p:cNvPr id="471" name="Google Shape;471;p29"/>
          <p:cNvCxnSpPr/>
          <p:nvPr/>
        </p:nvCxnSpPr>
        <p:spPr>
          <a:xfrm flipH="1" rot="10800000">
            <a:off x="4143400" y="3612850"/>
            <a:ext cx="615600" cy="646800"/>
          </a:xfrm>
          <a:prstGeom prst="straightConnector1">
            <a:avLst/>
          </a:prstGeom>
          <a:noFill/>
          <a:ln cap="flat" cmpd="sng" w="9525">
            <a:solidFill>
              <a:schemeClr val="dk2"/>
            </a:solidFill>
            <a:prstDash val="solid"/>
            <a:round/>
            <a:headEnd len="med" w="med" type="none"/>
            <a:tailEnd len="med" w="med" type="triangle"/>
          </a:ln>
        </p:spPr>
      </p:cxnSp>
      <p:cxnSp>
        <p:nvCxnSpPr>
          <p:cNvPr id="472" name="Google Shape;472;p29"/>
          <p:cNvCxnSpPr/>
          <p:nvPr/>
        </p:nvCxnSpPr>
        <p:spPr>
          <a:xfrm flipH="1" rot="10800000">
            <a:off x="4162075" y="3923950"/>
            <a:ext cx="671700" cy="335700"/>
          </a:xfrm>
          <a:prstGeom prst="straightConnector1">
            <a:avLst/>
          </a:prstGeom>
          <a:noFill/>
          <a:ln cap="flat" cmpd="sng" w="9525">
            <a:solidFill>
              <a:schemeClr val="dk2"/>
            </a:solidFill>
            <a:prstDash val="solid"/>
            <a:round/>
            <a:headEnd len="med" w="med" type="none"/>
            <a:tailEnd len="med" w="med" type="triangle"/>
          </a:ln>
        </p:spPr>
      </p:cxnSp>
      <p:cxnSp>
        <p:nvCxnSpPr>
          <p:cNvPr id="473" name="Google Shape;473;p29"/>
          <p:cNvCxnSpPr/>
          <p:nvPr/>
        </p:nvCxnSpPr>
        <p:spPr>
          <a:xfrm flipH="1" rot="10800000">
            <a:off x="5819800" y="3289375"/>
            <a:ext cx="659400" cy="976500"/>
          </a:xfrm>
          <a:prstGeom prst="straightConnector1">
            <a:avLst/>
          </a:prstGeom>
          <a:noFill/>
          <a:ln cap="flat" cmpd="sng" w="9525">
            <a:solidFill>
              <a:schemeClr val="dk2"/>
            </a:solidFill>
            <a:prstDash val="solid"/>
            <a:round/>
            <a:headEnd len="med" w="med" type="none"/>
            <a:tailEnd len="med" w="med" type="triangle"/>
          </a:ln>
        </p:spPr>
      </p:cxnSp>
      <p:cxnSp>
        <p:nvCxnSpPr>
          <p:cNvPr id="474" name="Google Shape;474;p29"/>
          <p:cNvCxnSpPr/>
          <p:nvPr/>
        </p:nvCxnSpPr>
        <p:spPr>
          <a:xfrm flipH="1" rot="10800000">
            <a:off x="5819800" y="3612850"/>
            <a:ext cx="615600" cy="646800"/>
          </a:xfrm>
          <a:prstGeom prst="straightConnector1">
            <a:avLst/>
          </a:prstGeom>
          <a:noFill/>
          <a:ln cap="flat" cmpd="sng" w="9525">
            <a:solidFill>
              <a:schemeClr val="dk2"/>
            </a:solidFill>
            <a:prstDash val="solid"/>
            <a:round/>
            <a:headEnd len="med" w="med" type="none"/>
            <a:tailEnd len="med" w="med" type="triangle"/>
          </a:ln>
        </p:spPr>
      </p:cxnSp>
      <p:cxnSp>
        <p:nvCxnSpPr>
          <p:cNvPr id="475" name="Google Shape;475;p29"/>
          <p:cNvCxnSpPr/>
          <p:nvPr/>
        </p:nvCxnSpPr>
        <p:spPr>
          <a:xfrm flipH="1" rot="10800000">
            <a:off x="5838475" y="3923950"/>
            <a:ext cx="671700" cy="335700"/>
          </a:xfrm>
          <a:prstGeom prst="straightConnector1">
            <a:avLst/>
          </a:prstGeom>
          <a:noFill/>
          <a:ln cap="flat" cmpd="sng" w="9525">
            <a:solidFill>
              <a:schemeClr val="dk2"/>
            </a:solidFill>
            <a:prstDash val="solid"/>
            <a:round/>
            <a:headEnd len="med" w="med" type="none"/>
            <a:tailEnd len="med" w="med" type="triangle"/>
          </a:ln>
        </p:spPr>
      </p:cxnSp>
      <p:cxnSp>
        <p:nvCxnSpPr>
          <p:cNvPr id="476" name="Google Shape;476;p29"/>
          <p:cNvCxnSpPr/>
          <p:nvPr/>
        </p:nvCxnSpPr>
        <p:spPr>
          <a:xfrm flipH="1" rot="10800000">
            <a:off x="7648600" y="3289375"/>
            <a:ext cx="659400" cy="976500"/>
          </a:xfrm>
          <a:prstGeom prst="straightConnector1">
            <a:avLst/>
          </a:prstGeom>
          <a:noFill/>
          <a:ln cap="flat" cmpd="sng" w="9525">
            <a:solidFill>
              <a:schemeClr val="dk2"/>
            </a:solidFill>
            <a:prstDash val="solid"/>
            <a:round/>
            <a:headEnd len="med" w="med" type="none"/>
            <a:tailEnd len="med" w="med" type="triangle"/>
          </a:ln>
        </p:spPr>
      </p:cxnSp>
      <p:cxnSp>
        <p:nvCxnSpPr>
          <p:cNvPr id="477" name="Google Shape;477;p29"/>
          <p:cNvCxnSpPr/>
          <p:nvPr/>
        </p:nvCxnSpPr>
        <p:spPr>
          <a:xfrm flipH="1" rot="10800000">
            <a:off x="7648600" y="3612850"/>
            <a:ext cx="615600" cy="646800"/>
          </a:xfrm>
          <a:prstGeom prst="straightConnector1">
            <a:avLst/>
          </a:prstGeom>
          <a:noFill/>
          <a:ln cap="flat" cmpd="sng" w="9525">
            <a:solidFill>
              <a:schemeClr val="dk2"/>
            </a:solidFill>
            <a:prstDash val="solid"/>
            <a:round/>
            <a:headEnd len="med" w="med" type="none"/>
            <a:tailEnd len="med" w="med" type="triangle"/>
          </a:ln>
        </p:spPr>
      </p:cxnSp>
      <p:cxnSp>
        <p:nvCxnSpPr>
          <p:cNvPr id="478" name="Google Shape;478;p29"/>
          <p:cNvCxnSpPr/>
          <p:nvPr/>
        </p:nvCxnSpPr>
        <p:spPr>
          <a:xfrm flipH="1" rot="10800000">
            <a:off x="7667275" y="3923950"/>
            <a:ext cx="671700" cy="335700"/>
          </a:xfrm>
          <a:prstGeom prst="straightConnector1">
            <a:avLst/>
          </a:prstGeom>
          <a:noFill/>
          <a:ln cap="flat" cmpd="sng" w="9525">
            <a:solidFill>
              <a:schemeClr val="dk2"/>
            </a:solidFill>
            <a:prstDash val="solid"/>
            <a:round/>
            <a:headEnd len="med" w="med" type="none"/>
            <a:tailEnd len="med" w="med" type="triangle"/>
          </a:ln>
        </p:spPr>
      </p:cxnSp>
      <p:sp>
        <p:nvSpPr>
          <p:cNvPr id="479" name="Google Shape;479;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80" name="Google Shape;480;p29"/>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Asynchronous protocols are slow and rarely deployed </a:t>
            </a:r>
            <a:endParaRPr sz="20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An alternative approach?</a:t>
            </a:r>
            <a:endParaRPr>
              <a:latin typeface="Times New Roman"/>
              <a:ea typeface="Times New Roman"/>
              <a:cs typeface="Times New Roman"/>
              <a:sym typeface="Times New Roman"/>
            </a:endParaRPr>
          </a:p>
        </p:txBody>
      </p:sp>
      <p:cxnSp>
        <p:nvCxnSpPr>
          <p:cNvPr id="486" name="Google Shape;486;p30"/>
          <p:cNvCxnSpPr/>
          <p:nvPr/>
        </p:nvCxnSpPr>
        <p:spPr>
          <a:xfrm flipH="1" rot="10800000">
            <a:off x="438875" y="1514800"/>
            <a:ext cx="7903200" cy="8400"/>
          </a:xfrm>
          <a:prstGeom prst="straightConnector1">
            <a:avLst/>
          </a:prstGeom>
          <a:noFill/>
          <a:ln cap="flat" cmpd="sng" w="38100">
            <a:solidFill>
              <a:srgbClr val="4A86E8"/>
            </a:solidFill>
            <a:prstDash val="solid"/>
            <a:round/>
            <a:headEnd len="med" w="med" type="none"/>
            <a:tailEnd len="med" w="med" type="none"/>
          </a:ln>
        </p:spPr>
      </p:cxnSp>
      <p:cxnSp>
        <p:nvCxnSpPr>
          <p:cNvPr id="487" name="Google Shape;487;p30"/>
          <p:cNvCxnSpPr/>
          <p:nvPr/>
        </p:nvCxnSpPr>
        <p:spPr>
          <a:xfrm>
            <a:off x="438875" y="2285200"/>
            <a:ext cx="7903800" cy="9900"/>
          </a:xfrm>
          <a:prstGeom prst="straightConnector1">
            <a:avLst/>
          </a:prstGeom>
          <a:noFill/>
          <a:ln cap="flat" cmpd="sng" w="38100">
            <a:solidFill>
              <a:srgbClr val="4A86E8"/>
            </a:solidFill>
            <a:prstDash val="solid"/>
            <a:round/>
            <a:headEnd len="med" w="med" type="none"/>
            <a:tailEnd len="med" w="med" type="none"/>
          </a:ln>
        </p:spPr>
      </p:cxnSp>
      <p:cxnSp>
        <p:nvCxnSpPr>
          <p:cNvPr id="488" name="Google Shape;488;p30"/>
          <p:cNvCxnSpPr/>
          <p:nvPr/>
        </p:nvCxnSpPr>
        <p:spPr>
          <a:xfrm>
            <a:off x="438875" y="3047200"/>
            <a:ext cx="7903800" cy="9900"/>
          </a:xfrm>
          <a:prstGeom prst="straightConnector1">
            <a:avLst/>
          </a:prstGeom>
          <a:noFill/>
          <a:ln cap="flat" cmpd="sng" w="38100">
            <a:solidFill>
              <a:schemeClr val="accent1"/>
            </a:solidFill>
            <a:prstDash val="solid"/>
            <a:round/>
            <a:headEnd len="med" w="med" type="none"/>
            <a:tailEnd len="med" w="med" type="none"/>
          </a:ln>
        </p:spPr>
      </p:cxnSp>
      <p:cxnSp>
        <p:nvCxnSpPr>
          <p:cNvPr id="489" name="Google Shape;489;p30"/>
          <p:cNvCxnSpPr/>
          <p:nvPr/>
        </p:nvCxnSpPr>
        <p:spPr>
          <a:xfrm>
            <a:off x="438875" y="3809200"/>
            <a:ext cx="7903800" cy="9900"/>
          </a:xfrm>
          <a:prstGeom prst="straightConnector1">
            <a:avLst/>
          </a:prstGeom>
          <a:noFill/>
          <a:ln cap="flat" cmpd="sng" w="38100">
            <a:solidFill>
              <a:schemeClr val="accent1"/>
            </a:solidFill>
            <a:prstDash val="solid"/>
            <a:round/>
            <a:headEnd len="med" w="med" type="none"/>
            <a:tailEnd len="med" w="med" type="none"/>
          </a:ln>
        </p:spPr>
      </p:cxnSp>
      <p:sp>
        <p:nvSpPr>
          <p:cNvPr id="490" name="Google Shape;490;p30"/>
          <p:cNvSpPr txBox="1"/>
          <p:nvPr/>
        </p:nvSpPr>
        <p:spPr>
          <a:xfrm>
            <a:off x="349525" y="11160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491" name="Google Shape;491;p30"/>
          <p:cNvSpPr txBox="1"/>
          <p:nvPr/>
        </p:nvSpPr>
        <p:spPr>
          <a:xfrm>
            <a:off x="349525" y="1954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Leader 2</a:t>
            </a:r>
            <a:endParaRPr>
              <a:latin typeface="Times New Roman"/>
              <a:ea typeface="Times New Roman"/>
              <a:cs typeface="Times New Roman"/>
              <a:sym typeface="Times New Roman"/>
            </a:endParaRPr>
          </a:p>
        </p:txBody>
      </p:sp>
      <p:sp>
        <p:nvSpPr>
          <p:cNvPr id="492" name="Google Shape;492;p30"/>
          <p:cNvSpPr txBox="1"/>
          <p:nvPr/>
        </p:nvSpPr>
        <p:spPr>
          <a:xfrm>
            <a:off x="349525" y="2716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Leader 3</a:t>
            </a:r>
            <a:endParaRPr>
              <a:latin typeface="Times New Roman"/>
              <a:ea typeface="Times New Roman"/>
              <a:cs typeface="Times New Roman"/>
              <a:sym typeface="Times New Roman"/>
            </a:endParaRPr>
          </a:p>
        </p:txBody>
      </p:sp>
      <p:sp>
        <p:nvSpPr>
          <p:cNvPr id="493" name="Google Shape;493;p30"/>
          <p:cNvSpPr txBox="1"/>
          <p:nvPr/>
        </p:nvSpPr>
        <p:spPr>
          <a:xfrm>
            <a:off x="349525" y="3478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Leader 4</a:t>
            </a:r>
            <a:endParaRPr>
              <a:latin typeface="Times New Roman"/>
              <a:ea typeface="Times New Roman"/>
              <a:cs typeface="Times New Roman"/>
              <a:sym typeface="Times New Roman"/>
            </a:endParaRPr>
          </a:p>
        </p:txBody>
      </p:sp>
      <p:sp>
        <p:nvSpPr>
          <p:cNvPr id="494" name="Google Shape;494;p30"/>
          <p:cNvSpPr txBox="1"/>
          <p:nvPr/>
        </p:nvSpPr>
        <p:spPr>
          <a:xfrm>
            <a:off x="349525" y="1192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Leader 1</a:t>
            </a:r>
            <a:endParaRPr>
              <a:latin typeface="Times New Roman"/>
              <a:ea typeface="Times New Roman"/>
              <a:cs typeface="Times New Roman"/>
              <a:sym typeface="Times New Roman"/>
            </a:endParaRPr>
          </a:p>
        </p:txBody>
      </p:sp>
      <p:sp>
        <p:nvSpPr>
          <p:cNvPr id="495" name="Google Shape;495;p30"/>
          <p:cNvSpPr txBox="1"/>
          <p:nvPr/>
        </p:nvSpPr>
        <p:spPr>
          <a:xfrm>
            <a:off x="0" y="1262225"/>
            <a:ext cx="4389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R1</a:t>
            </a:r>
            <a:endParaRPr/>
          </a:p>
        </p:txBody>
      </p:sp>
      <p:sp>
        <p:nvSpPr>
          <p:cNvPr id="496" name="Google Shape;496;p30"/>
          <p:cNvSpPr txBox="1"/>
          <p:nvPr/>
        </p:nvSpPr>
        <p:spPr>
          <a:xfrm>
            <a:off x="0" y="2100425"/>
            <a:ext cx="4389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R2</a:t>
            </a:r>
            <a:endParaRPr/>
          </a:p>
        </p:txBody>
      </p:sp>
      <p:sp>
        <p:nvSpPr>
          <p:cNvPr id="497" name="Google Shape;497;p30"/>
          <p:cNvSpPr txBox="1"/>
          <p:nvPr/>
        </p:nvSpPr>
        <p:spPr>
          <a:xfrm>
            <a:off x="0" y="2786225"/>
            <a:ext cx="4389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R3</a:t>
            </a:r>
            <a:endParaRPr/>
          </a:p>
        </p:txBody>
      </p:sp>
      <p:sp>
        <p:nvSpPr>
          <p:cNvPr id="498" name="Google Shape;498;p30"/>
          <p:cNvSpPr txBox="1"/>
          <p:nvPr/>
        </p:nvSpPr>
        <p:spPr>
          <a:xfrm>
            <a:off x="0" y="3548225"/>
            <a:ext cx="4389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R4</a:t>
            </a:r>
            <a:endParaRPr/>
          </a:p>
        </p:txBody>
      </p:sp>
      <p:cxnSp>
        <p:nvCxnSpPr>
          <p:cNvPr id="499" name="Google Shape;499;p30"/>
          <p:cNvCxnSpPr>
            <a:stCxn id="494" idx="2"/>
          </p:cNvCxnSpPr>
          <p:nvPr/>
        </p:nvCxnSpPr>
        <p:spPr>
          <a:xfrm>
            <a:off x="1277875" y="1505475"/>
            <a:ext cx="408600" cy="762900"/>
          </a:xfrm>
          <a:prstGeom prst="straightConnector1">
            <a:avLst/>
          </a:prstGeom>
          <a:noFill/>
          <a:ln cap="flat" cmpd="sng" w="9525">
            <a:solidFill>
              <a:schemeClr val="dk2"/>
            </a:solidFill>
            <a:prstDash val="solid"/>
            <a:round/>
            <a:headEnd len="med" w="med" type="none"/>
            <a:tailEnd len="med" w="med" type="triangle"/>
          </a:ln>
        </p:spPr>
      </p:cxnSp>
      <p:cxnSp>
        <p:nvCxnSpPr>
          <p:cNvPr id="500" name="Google Shape;500;p30"/>
          <p:cNvCxnSpPr>
            <a:stCxn id="494" idx="2"/>
          </p:cNvCxnSpPr>
          <p:nvPr/>
        </p:nvCxnSpPr>
        <p:spPr>
          <a:xfrm>
            <a:off x="1277875" y="1505475"/>
            <a:ext cx="441600" cy="1539600"/>
          </a:xfrm>
          <a:prstGeom prst="straightConnector1">
            <a:avLst/>
          </a:prstGeom>
          <a:noFill/>
          <a:ln cap="flat" cmpd="sng" w="9525">
            <a:solidFill>
              <a:schemeClr val="dk2"/>
            </a:solidFill>
            <a:prstDash val="solid"/>
            <a:round/>
            <a:headEnd len="med" w="med" type="none"/>
            <a:tailEnd len="med" w="med" type="triangle"/>
          </a:ln>
        </p:spPr>
      </p:cxnSp>
      <p:cxnSp>
        <p:nvCxnSpPr>
          <p:cNvPr id="501" name="Google Shape;501;p30"/>
          <p:cNvCxnSpPr>
            <a:stCxn id="494" idx="2"/>
          </p:cNvCxnSpPr>
          <p:nvPr/>
        </p:nvCxnSpPr>
        <p:spPr>
          <a:xfrm>
            <a:off x="1277875" y="1505475"/>
            <a:ext cx="441600" cy="2301600"/>
          </a:xfrm>
          <a:prstGeom prst="straightConnector1">
            <a:avLst/>
          </a:prstGeom>
          <a:noFill/>
          <a:ln cap="flat" cmpd="sng" w="9525">
            <a:solidFill>
              <a:schemeClr val="dk2"/>
            </a:solidFill>
            <a:prstDash val="solid"/>
            <a:round/>
            <a:headEnd len="med" w="med" type="none"/>
            <a:tailEnd len="med" w="med" type="triangle"/>
          </a:ln>
        </p:spPr>
      </p:cxnSp>
      <p:sp>
        <p:nvSpPr>
          <p:cNvPr id="502" name="Google Shape;502;p30"/>
          <p:cNvSpPr txBox="1"/>
          <p:nvPr/>
        </p:nvSpPr>
        <p:spPr>
          <a:xfrm>
            <a:off x="921300" y="1737725"/>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cxnSp>
        <p:nvCxnSpPr>
          <p:cNvPr id="503" name="Google Shape;503;p30"/>
          <p:cNvCxnSpPr/>
          <p:nvPr/>
        </p:nvCxnSpPr>
        <p:spPr>
          <a:xfrm flipH="1" rot="10800000">
            <a:off x="1763175" y="1557625"/>
            <a:ext cx="645300" cy="2220300"/>
          </a:xfrm>
          <a:prstGeom prst="straightConnector1">
            <a:avLst/>
          </a:prstGeom>
          <a:noFill/>
          <a:ln cap="flat" cmpd="sng" w="9525">
            <a:solidFill>
              <a:schemeClr val="dk2"/>
            </a:solidFill>
            <a:prstDash val="solid"/>
            <a:round/>
            <a:headEnd len="med" w="med" type="none"/>
            <a:tailEnd len="med" w="med" type="triangle"/>
          </a:ln>
        </p:spPr>
      </p:cxnSp>
      <p:cxnSp>
        <p:nvCxnSpPr>
          <p:cNvPr id="504" name="Google Shape;504;p30"/>
          <p:cNvCxnSpPr/>
          <p:nvPr/>
        </p:nvCxnSpPr>
        <p:spPr>
          <a:xfrm flipH="1" rot="10800000">
            <a:off x="1741300" y="1568375"/>
            <a:ext cx="634500" cy="1443900"/>
          </a:xfrm>
          <a:prstGeom prst="straightConnector1">
            <a:avLst/>
          </a:prstGeom>
          <a:noFill/>
          <a:ln cap="flat" cmpd="sng" w="9525">
            <a:solidFill>
              <a:schemeClr val="dk2"/>
            </a:solidFill>
            <a:prstDash val="solid"/>
            <a:round/>
            <a:headEnd len="med" w="med" type="none"/>
            <a:tailEnd len="med" w="med" type="triangle"/>
          </a:ln>
        </p:spPr>
      </p:cxnSp>
      <p:cxnSp>
        <p:nvCxnSpPr>
          <p:cNvPr id="505" name="Google Shape;505;p30"/>
          <p:cNvCxnSpPr/>
          <p:nvPr/>
        </p:nvCxnSpPr>
        <p:spPr>
          <a:xfrm flipH="1" rot="10800000">
            <a:off x="1697550" y="1590250"/>
            <a:ext cx="689100" cy="634500"/>
          </a:xfrm>
          <a:prstGeom prst="straightConnector1">
            <a:avLst/>
          </a:prstGeom>
          <a:noFill/>
          <a:ln cap="flat" cmpd="sng" w="9525">
            <a:solidFill>
              <a:schemeClr val="dk2"/>
            </a:solidFill>
            <a:prstDash val="solid"/>
            <a:round/>
            <a:headEnd len="med" w="med" type="none"/>
            <a:tailEnd len="med" w="med" type="triangle"/>
          </a:ln>
        </p:spPr>
      </p:cxnSp>
      <p:sp>
        <p:nvSpPr>
          <p:cNvPr id="506" name="Google Shape;506;p30"/>
          <p:cNvSpPr txBox="1"/>
          <p:nvPr/>
        </p:nvSpPr>
        <p:spPr>
          <a:xfrm>
            <a:off x="1988100" y="1737725"/>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sp>
        <p:nvSpPr>
          <p:cNvPr id="507" name="Google Shape;507;p30"/>
          <p:cNvSpPr txBox="1"/>
          <p:nvPr/>
        </p:nvSpPr>
        <p:spPr>
          <a:xfrm>
            <a:off x="2216700" y="1128125"/>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a:t>
            </a:r>
            <a:r>
              <a:rPr lang="en"/>
              <a:t>ommit</a:t>
            </a:r>
            <a:endParaRPr/>
          </a:p>
        </p:txBody>
      </p:sp>
      <p:cxnSp>
        <p:nvCxnSpPr>
          <p:cNvPr id="508" name="Google Shape;508;p30"/>
          <p:cNvCxnSpPr/>
          <p:nvPr/>
        </p:nvCxnSpPr>
        <p:spPr>
          <a:xfrm flipH="1" rot="10800000">
            <a:off x="2880275" y="1295175"/>
            <a:ext cx="207900" cy="415500"/>
          </a:xfrm>
          <a:prstGeom prst="straightConnector1">
            <a:avLst/>
          </a:prstGeom>
          <a:noFill/>
          <a:ln cap="flat" cmpd="sng" w="9525">
            <a:solidFill>
              <a:schemeClr val="dk2"/>
            </a:solidFill>
            <a:prstDash val="solid"/>
            <a:round/>
            <a:headEnd len="med" w="med" type="none"/>
            <a:tailEnd len="med" w="med" type="none"/>
          </a:ln>
        </p:spPr>
      </p:cxnSp>
      <p:cxnSp>
        <p:nvCxnSpPr>
          <p:cNvPr id="509" name="Google Shape;509;p30"/>
          <p:cNvCxnSpPr/>
          <p:nvPr/>
        </p:nvCxnSpPr>
        <p:spPr>
          <a:xfrm flipH="1" rot="10800000">
            <a:off x="3032675" y="1295175"/>
            <a:ext cx="207900" cy="415500"/>
          </a:xfrm>
          <a:prstGeom prst="straightConnector1">
            <a:avLst/>
          </a:prstGeom>
          <a:noFill/>
          <a:ln cap="flat" cmpd="sng" w="9525">
            <a:solidFill>
              <a:schemeClr val="dk2"/>
            </a:solidFill>
            <a:prstDash val="solid"/>
            <a:round/>
            <a:headEnd len="med" w="med" type="none"/>
            <a:tailEnd len="med" w="med" type="none"/>
          </a:ln>
        </p:spPr>
      </p:cxnSp>
      <p:cxnSp>
        <p:nvCxnSpPr>
          <p:cNvPr id="510" name="Google Shape;510;p30"/>
          <p:cNvCxnSpPr/>
          <p:nvPr/>
        </p:nvCxnSpPr>
        <p:spPr>
          <a:xfrm flipH="1" rot="10800000">
            <a:off x="3185075" y="1295175"/>
            <a:ext cx="207900" cy="415500"/>
          </a:xfrm>
          <a:prstGeom prst="straightConnector1">
            <a:avLst/>
          </a:prstGeom>
          <a:noFill/>
          <a:ln cap="flat" cmpd="sng" w="9525">
            <a:solidFill>
              <a:schemeClr val="dk2"/>
            </a:solidFill>
            <a:prstDash val="solid"/>
            <a:round/>
            <a:headEnd len="med" w="med" type="none"/>
            <a:tailEnd len="med" w="med" type="none"/>
          </a:ln>
        </p:spPr>
      </p:cxnSp>
      <p:cxnSp>
        <p:nvCxnSpPr>
          <p:cNvPr id="511" name="Google Shape;511;p30"/>
          <p:cNvCxnSpPr/>
          <p:nvPr/>
        </p:nvCxnSpPr>
        <p:spPr>
          <a:xfrm flipH="1" rot="10800000">
            <a:off x="3949029" y="1524624"/>
            <a:ext cx="317100" cy="762600"/>
          </a:xfrm>
          <a:prstGeom prst="straightConnector1">
            <a:avLst/>
          </a:prstGeom>
          <a:noFill/>
          <a:ln cap="flat" cmpd="sng" w="9525">
            <a:solidFill>
              <a:schemeClr val="dk2"/>
            </a:solidFill>
            <a:prstDash val="solid"/>
            <a:round/>
            <a:headEnd len="med" w="med" type="none"/>
            <a:tailEnd len="med" w="med" type="triangle"/>
          </a:ln>
        </p:spPr>
      </p:cxnSp>
      <p:cxnSp>
        <p:nvCxnSpPr>
          <p:cNvPr id="512" name="Google Shape;512;p30"/>
          <p:cNvCxnSpPr/>
          <p:nvPr/>
        </p:nvCxnSpPr>
        <p:spPr>
          <a:xfrm>
            <a:off x="3949029" y="2287224"/>
            <a:ext cx="273300" cy="757800"/>
          </a:xfrm>
          <a:prstGeom prst="straightConnector1">
            <a:avLst/>
          </a:prstGeom>
          <a:noFill/>
          <a:ln cap="flat" cmpd="sng" w="9525">
            <a:solidFill>
              <a:schemeClr val="dk2"/>
            </a:solidFill>
            <a:prstDash val="solid"/>
            <a:round/>
            <a:headEnd len="med" w="med" type="none"/>
            <a:tailEnd len="med" w="med" type="triangle"/>
          </a:ln>
        </p:spPr>
      </p:cxnSp>
      <p:cxnSp>
        <p:nvCxnSpPr>
          <p:cNvPr id="513" name="Google Shape;513;p30"/>
          <p:cNvCxnSpPr/>
          <p:nvPr/>
        </p:nvCxnSpPr>
        <p:spPr>
          <a:xfrm>
            <a:off x="3949029" y="2287224"/>
            <a:ext cx="327900" cy="1490700"/>
          </a:xfrm>
          <a:prstGeom prst="straightConnector1">
            <a:avLst/>
          </a:prstGeom>
          <a:noFill/>
          <a:ln cap="flat" cmpd="sng" w="9525">
            <a:solidFill>
              <a:schemeClr val="dk2"/>
            </a:solidFill>
            <a:prstDash val="solid"/>
            <a:round/>
            <a:headEnd len="med" w="med" type="none"/>
            <a:tailEnd len="med" w="med" type="triangle"/>
          </a:ln>
        </p:spPr>
      </p:cxnSp>
      <p:cxnSp>
        <p:nvCxnSpPr>
          <p:cNvPr id="514" name="Google Shape;514;p30"/>
          <p:cNvCxnSpPr/>
          <p:nvPr/>
        </p:nvCxnSpPr>
        <p:spPr>
          <a:xfrm flipH="1" rot="10800000">
            <a:off x="4287975" y="2312150"/>
            <a:ext cx="207900" cy="1443900"/>
          </a:xfrm>
          <a:prstGeom prst="straightConnector1">
            <a:avLst/>
          </a:prstGeom>
          <a:noFill/>
          <a:ln cap="flat" cmpd="sng" w="9525">
            <a:solidFill>
              <a:schemeClr val="dk2"/>
            </a:solidFill>
            <a:prstDash val="solid"/>
            <a:round/>
            <a:headEnd len="med" w="med" type="none"/>
            <a:tailEnd len="med" w="med" type="triangle"/>
          </a:ln>
        </p:spPr>
      </p:cxnSp>
      <p:cxnSp>
        <p:nvCxnSpPr>
          <p:cNvPr id="515" name="Google Shape;515;p30"/>
          <p:cNvCxnSpPr/>
          <p:nvPr/>
        </p:nvCxnSpPr>
        <p:spPr>
          <a:xfrm flipH="1" rot="10800000">
            <a:off x="4244225" y="2323175"/>
            <a:ext cx="240600" cy="689100"/>
          </a:xfrm>
          <a:prstGeom prst="straightConnector1">
            <a:avLst/>
          </a:prstGeom>
          <a:noFill/>
          <a:ln cap="flat" cmpd="sng" w="9525">
            <a:solidFill>
              <a:schemeClr val="dk2"/>
            </a:solidFill>
            <a:prstDash val="solid"/>
            <a:round/>
            <a:headEnd len="med" w="med" type="none"/>
            <a:tailEnd len="med" w="med" type="triangle"/>
          </a:ln>
        </p:spPr>
      </p:cxnSp>
      <p:cxnSp>
        <p:nvCxnSpPr>
          <p:cNvPr id="516" name="Google Shape;516;p30"/>
          <p:cNvCxnSpPr/>
          <p:nvPr/>
        </p:nvCxnSpPr>
        <p:spPr>
          <a:xfrm>
            <a:off x="4255175" y="1546600"/>
            <a:ext cx="218700" cy="765600"/>
          </a:xfrm>
          <a:prstGeom prst="straightConnector1">
            <a:avLst/>
          </a:prstGeom>
          <a:noFill/>
          <a:ln cap="flat" cmpd="sng" w="9525">
            <a:solidFill>
              <a:schemeClr val="dk2"/>
            </a:solidFill>
            <a:prstDash val="solid"/>
            <a:round/>
            <a:headEnd len="med" w="med" type="none"/>
            <a:tailEnd len="med" w="med" type="triangle"/>
          </a:ln>
        </p:spPr>
      </p:cxnSp>
      <p:cxnSp>
        <p:nvCxnSpPr>
          <p:cNvPr id="517" name="Google Shape;517;p30"/>
          <p:cNvCxnSpPr/>
          <p:nvPr/>
        </p:nvCxnSpPr>
        <p:spPr>
          <a:xfrm flipH="1" rot="10800000">
            <a:off x="6004475" y="1218975"/>
            <a:ext cx="207900" cy="415500"/>
          </a:xfrm>
          <a:prstGeom prst="straightConnector1">
            <a:avLst/>
          </a:prstGeom>
          <a:noFill/>
          <a:ln cap="flat" cmpd="sng" w="9525">
            <a:solidFill>
              <a:schemeClr val="dk2"/>
            </a:solidFill>
            <a:prstDash val="solid"/>
            <a:round/>
            <a:headEnd len="med" w="med" type="none"/>
            <a:tailEnd len="med" w="med" type="none"/>
          </a:ln>
        </p:spPr>
      </p:cxnSp>
      <p:cxnSp>
        <p:nvCxnSpPr>
          <p:cNvPr id="518" name="Google Shape;518;p30"/>
          <p:cNvCxnSpPr/>
          <p:nvPr/>
        </p:nvCxnSpPr>
        <p:spPr>
          <a:xfrm flipH="1" rot="10800000">
            <a:off x="6156875" y="1218975"/>
            <a:ext cx="207900" cy="415500"/>
          </a:xfrm>
          <a:prstGeom prst="straightConnector1">
            <a:avLst/>
          </a:prstGeom>
          <a:noFill/>
          <a:ln cap="flat" cmpd="sng" w="9525">
            <a:solidFill>
              <a:schemeClr val="dk2"/>
            </a:solidFill>
            <a:prstDash val="solid"/>
            <a:round/>
            <a:headEnd len="med" w="med" type="none"/>
            <a:tailEnd len="med" w="med" type="none"/>
          </a:ln>
        </p:spPr>
      </p:cxnSp>
      <p:cxnSp>
        <p:nvCxnSpPr>
          <p:cNvPr id="519" name="Google Shape;519;p30"/>
          <p:cNvCxnSpPr/>
          <p:nvPr/>
        </p:nvCxnSpPr>
        <p:spPr>
          <a:xfrm flipH="1" rot="10800000">
            <a:off x="6309275" y="1218975"/>
            <a:ext cx="207900" cy="415500"/>
          </a:xfrm>
          <a:prstGeom prst="straightConnector1">
            <a:avLst/>
          </a:prstGeom>
          <a:noFill/>
          <a:ln cap="flat" cmpd="sng" w="9525">
            <a:solidFill>
              <a:schemeClr val="dk2"/>
            </a:solidFill>
            <a:prstDash val="solid"/>
            <a:round/>
            <a:headEnd len="med" w="med" type="none"/>
            <a:tailEnd len="med" w="med" type="none"/>
          </a:ln>
        </p:spPr>
      </p:cxnSp>
      <p:cxnSp>
        <p:nvCxnSpPr>
          <p:cNvPr id="520" name="Google Shape;520;p30"/>
          <p:cNvCxnSpPr/>
          <p:nvPr/>
        </p:nvCxnSpPr>
        <p:spPr>
          <a:xfrm flipH="1" rot="10800000">
            <a:off x="5852075" y="2057175"/>
            <a:ext cx="207900" cy="415500"/>
          </a:xfrm>
          <a:prstGeom prst="straightConnector1">
            <a:avLst/>
          </a:prstGeom>
          <a:noFill/>
          <a:ln cap="flat" cmpd="sng" w="9525">
            <a:solidFill>
              <a:schemeClr val="dk2"/>
            </a:solidFill>
            <a:prstDash val="solid"/>
            <a:round/>
            <a:headEnd len="med" w="med" type="none"/>
            <a:tailEnd len="med" w="med" type="none"/>
          </a:ln>
        </p:spPr>
      </p:cxnSp>
      <p:cxnSp>
        <p:nvCxnSpPr>
          <p:cNvPr id="521" name="Google Shape;521;p30"/>
          <p:cNvCxnSpPr/>
          <p:nvPr/>
        </p:nvCxnSpPr>
        <p:spPr>
          <a:xfrm flipH="1" rot="10800000">
            <a:off x="6004475" y="2057175"/>
            <a:ext cx="207900" cy="415500"/>
          </a:xfrm>
          <a:prstGeom prst="straightConnector1">
            <a:avLst/>
          </a:prstGeom>
          <a:noFill/>
          <a:ln cap="flat" cmpd="sng" w="9525">
            <a:solidFill>
              <a:schemeClr val="dk2"/>
            </a:solidFill>
            <a:prstDash val="solid"/>
            <a:round/>
            <a:headEnd len="med" w="med" type="none"/>
            <a:tailEnd len="med" w="med" type="none"/>
          </a:ln>
        </p:spPr>
      </p:cxnSp>
      <p:cxnSp>
        <p:nvCxnSpPr>
          <p:cNvPr id="522" name="Google Shape;522;p30"/>
          <p:cNvCxnSpPr/>
          <p:nvPr/>
        </p:nvCxnSpPr>
        <p:spPr>
          <a:xfrm flipH="1" rot="10800000">
            <a:off x="6156875" y="2057175"/>
            <a:ext cx="207900" cy="415500"/>
          </a:xfrm>
          <a:prstGeom prst="straightConnector1">
            <a:avLst/>
          </a:prstGeom>
          <a:noFill/>
          <a:ln cap="flat" cmpd="sng" w="9525">
            <a:solidFill>
              <a:schemeClr val="dk2"/>
            </a:solidFill>
            <a:prstDash val="solid"/>
            <a:round/>
            <a:headEnd len="med" w="med" type="none"/>
            <a:tailEnd len="med" w="med" type="none"/>
          </a:ln>
        </p:spPr>
      </p:cxnSp>
      <p:cxnSp>
        <p:nvCxnSpPr>
          <p:cNvPr id="523" name="Google Shape;523;p30"/>
          <p:cNvCxnSpPr/>
          <p:nvPr/>
        </p:nvCxnSpPr>
        <p:spPr>
          <a:xfrm flipH="1" rot="10800000">
            <a:off x="6616029" y="2312124"/>
            <a:ext cx="164700" cy="737100"/>
          </a:xfrm>
          <a:prstGeom prst="straightConnector1">
            <a:avLst/>
          </a:prstGeom>
          <a:noFill/>
          <a:ln cap="flat" cmpd="sng" w="9525">
            <a:solidFill>
              <a:schemeClr val="dk2"/>
            </a:solidFill>
            <a:prstDash val="solid"/>
            <a:round/>
            <a:headEnd len="med" w="med" type="none"/>
            <a:tailEnd len="med" w="med" type="triangle"/>
          </a:ln>
        </p:spPr>
      </p:cxnSp>
      <p:cxnSp>
        <p:nvCxnSpPr>
          <p:cNvPr id="524" name="Google Shape;524;p30"/>
          <p:cNvCxnSpPr/>
          <p:nvPr/>
        </p:nvCxnSpPr>
        <p:spPr>
          <a:xfrm flipH="1" rot="10800000">
            <a:off x="6616029" y="1535724"/>
            <a:ext cx="110100" cy="1513500"/>
          </a:xfrm>
          <a:prstGeom prst="straightConnector1">
            <a:avLst/>
          </a:prstGeom>
          <a:noFill/>
          <a:ln cap="flat" cmpd="sng" w="9525">
            <a:solidFill>
              <a:schemeClr val="dk2"/>
            </a:solidFill>
            <a:prstDash val="solid"/>
            <a:round/>
            <a:headEnd len="med" w="med" type="none"/>
            <a:tailEnd len="med" w="med" type="triangle"/>
          </a:ln>
        </p:spPr>
      </p:cxnSp>
      <p:cxnSp>
        <p:nvCxnSpPr>
          <p:cNvPr id="525" name="Google Shape;525;p30"/>
          <p:cNvCxnSpPr/>
          <p:nvPr/>
        </p:nvCxnSpPr>
        <p:spPr>
          <a:xfrm flipH="1" rot="10800000">
            <a:off x="6768875" y="3078075"/>
            <a:ext cx="462300" cy="703500"/>
          </a:xfrm>
          <a:prstGeom prst="straightConnector1">
            <a:avLst/>
          </a:prstGeom>
          <a:noFill/>
          <a:ln cap="flat" cmpd="sng" w="9525">
            <a:solidFill>
              <a:schemeClr val="dk2"/>
            </a:solidFill>
            <a:prstDash val="solid"/>
            <a:round/>
            <a:headEnd len="med" w="med" type="none"/>
            <a:tailEnd len="med" w="med" type="triangle"/>
          </a:ln>
        </p:spPr>
      </p:cxnSp>
      <p:cxnSp>
        <p:nvCxnSpPr>
          <p:cNvPr id="526" name="Google Shape;526;p30"/>
          <p:cNvCxnSpPr/>
          <p:nvPr/>
        </p:nvCxnSpPr>
        <p:spPr>
          <a:xfrm>
            <a:off x="6739150" y="1524725"/>
            <a:ext cx="514200" cy="1531200"/>
          </a:xfrm>
          <a:prstGeom prst="straightConnector1">
            <a:avLst/>
          </a:prstGeom>
          <a:noFill/>
          <a:ln cap="flat" cmpd="sng" w="9525">
            <a:solidFill>
              <a:schemeClr val="dk2"/>
            </a:solidFill>
            <a:prstDash val="solid"/>
            <a:round/>
            <a:headEnd len="med" w="med" type="none"/>
            <a:tailEnd len="med" w="med" type="triangle"/>
          </a:ln>
        </p:spPr>
      </p:cxnSp>
      <p:pic>
        <p:nvPicPr>
          <p:cNvPr id="527" name="Google Shape;527;p30"/>
          <p:cNvPicPr preferRelativeResize="0"/>
          <p:nvPr/>
        </p:nvPicPr>
        <p:blipFill>
          <a:blip r:embed="rId3">
            <a:alphaModFix/>
          </a:blip>
          <a:stretch>
            <a:fillRect/>
          </a:stretch>
        </p:blipFill>
        <p:spPr>
          <a:xfrm>
            <a:off x="3406500" y="2092050"/>
            <a:ext cx="441600" cy="441600"/>
          </a:xfrm>
          <a:prstGeom prst="rect">
            <a:avLst/>
          </a:prstGeom>
          <a:noFill/>
          <a:ln>
            <a:noFill/>
          </a:ln>
        </p:spPr>
      </p:pic>
      <p:pic>
        <p:nvPicPr>
          <p:cNvPr id="528" name="Google Shape;528;p30"/>
          <p:cNvPicPr preferRelativeResize="0"/>
          <p:nvPr/>
        </p:nvPicPr>
        <p:blipFill>
          <a:blip r:embed="rId3">
            <a:alphaModFix/>
          </a:blip>
          <a:stretch>
            <a:fillRect/>
          </a:stretch>
        </p:blipFill>
        <p:spPr>
          <a:xfrm>
            <a:off x="6149700" y="2854050"/>
            <a:ext cx="441600" cy="441600"/>
          </a:xfrm>
          <a:prstGeom prst="rect">
            <a:avLst/>
          </a:prstGeom>
          <a:noFill/>
          <a:ln>
            <a:noFill/>
          </a:ln>
        </p:spPr>
      </p:pic>
      <p:sp>
        <p:nvSpPr>
          <p:cNvPr id="529" name="Google Shape;52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30" name="Google Shape;530;p30"/>
          <p:cNvPicPr preferRelativeResize="0"/>
          <p:nvPr/>
        </p:nvPicPr>
        <p:blipFill>
          <a:blip r:embed="rId4">
            <a:alphaModFix/>
          </a:blip>
          <a:stretch>
            <a:fillRect/>
          </a:stretch>
        </p:blipFill>
        <p:spPr>
          <a:xfrm>
            <a:off x="495401" y="1069765"/>
            <a:ext cx="408600" cy="229831"/>
          </a:xfrm>
          <a:prstGeom prst="rect">
            <a:avLst/>
          </a:prstGeom>
          <a:noFill/>
          <a:ln>
            <a:noFill/>
          </a:ln>
        </p:spPr>
      </p:pic>
      <p:pic>
        <p:nvPicPr>
          <p:cNvPr id="531" name="Google Shape;531;p30"/>
          <p:cNvPicPr preferRelativeResize="0"/>
          <p:nvPr/>
        </p:nvPicPr>
        <p:blipFill>
          <a:blip r:embed="rId4">
            <a:alphaModFix/>
          </a:blip>
          <a:stretch>
            <a:fillRect/>
          </a:stretch>
        </p:blipFill>
        <p:spPr>
          <a:xfrm>
            <a:off x="495401" y="1831765"/>
            <a:ext cx="408600" cy="229831"/>
          </a:xfrm>
          <a:prstGeom prst="rect">
            <a:avLst/>
          </a:prstGeom>
          <a:noFill/>
          <a:ln>
            <a:noFill/>
          </a:ln>
        </p:spPr>
      </p:pic>
      <p:pic>
        <p:nvPicPr>
          <p:cNvPr id="532" name="Google Shape;532;p30"/>
          <p:cNvPicPr preferRelativeResize="0"/>
          <p:nvPr/>
        </p:nvPicPr>
        <p:blipFill>
          <a:blip r:embed="rId4">
            <a:alphaModFix/>
          </a:blip>
          <a:stretch>
            <a:fillRect/>
          </a:stretch>
        </p:blipFill>
        <p:spPr>
          <a:xfrm>
            <a:off x="495401" y="3355765"/>
            <a:ext cx="408600" cy="229831"/>
          </a:xfrm>
          <a:prstGeom prst="rect">
            <a:avLst/>
          </a:prstGeom>
          <a:noFill/>
          <a:ln>
            <a:noFill/>
          </a:ln>
        </p:spPr>
      </p:pic>
      <p:pic>
        <p:nvPicPr>
          <p:cNvPr id="533" name="Google Shape;533;p30"/>
          <p:cNvPicPr preferRelativeResize="0"/>
          <p:nvPr/>
        </p:nvPicPr>
        <p:blipFill>
          <a:blip r:embed="rId4">
            <a:alphaModFix/>
          </a:blip>
          <a:stretch>
            <a:fillRect/>
          </a:stretch>
        </p:blipFill>
        <p:spPr>
          <a:xfrm>
            <a:off x="495401" y="2593765"/>
            <a:ext cx="408600" cy="229831"/>
          </a:xfrm>
          <a:prstGeom prst="rect">
            <a:avLst/>
          </a:prstGeom>
          <a:noFill/>
          <a:ln>
            <a:noFill/>
          </a:ln>
        </p:spPr>
      </p:pic>
      <p:sp>
        <p:nvSpPr>
          <p:cNvPr id="534" name="Google Shape;534;p30"/>
          <p:cNvSpPr txBox="1"/>
          <p:nvPr/>
        </p:nvSpPr>
        <p:spPr>
          <a:xfrm>
            <a:off x="3359700" y="2499725"/>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sp>
        <p:nvSpPr>
          <p:cNvPr id="535" name="Google Shape;535;p30"/>
          <p:cNvSpPr txBox="1"/>
          <p:nvPr/>
        </p:nvSpPr>
        <p:spPr>
          <a:xfrm>
            <a:off x="4229738" y="2506763"/>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sp>
        <p:nvSpPr>
          <p:cNvPr id="536" name="Google Shape;536;p30"/>
          <p:cNvSpPr txBox="1"/>
          <p:nvPr/>
        </p:nvSpPr>
        <p:spPr>
          <a:xfrm>
            <a:off x="4502700" y="1966325"/>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Commit</a:t>
            </a:r>
            <a:endParaRPr/>
          </a:p>
        </p:txBody>
      </p:sp>
      <p:sp>
        <p:nvSpPr>
          <p:cNvPr id="537" name="Google Shape;537;p30"/>
          <p:cNvSpPr/>
          <p:nvPr/>
        </p:nvSpPr>
        <p:spPr>
          <a:xfrm>
            <a:off x="3120325" y="2323175"/>
            <a:ext cx="327900" cy="17304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8" name="Google Shape;538;p30"/>
          <p:cNvSpPr/>
          <p:nvPr/>
        </p:nvSpPr>
        <p:spPr>
          <a:xfrm>
            <a:off x="2789700" y="4042475"/>
            <a:ext cx="1060500" cy="44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No view change</a:t>
            </a:r>
            <a:endParaRPr/>
          </a:p>
        </p:txBody>
      </p:sp>
      <p:sp>
        <p:nvSpPr>
          <p:cNvPr id="539" name="Google Shape;539;p30"/>
          <p:cNvSpPr txBox="1"/>
          <p:nvPr/>
        </p:nvSpPr>
        <p:spPr>
          <a:xfrm>
            <a:off x="7017300" y="2575925"/>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sp>
        <p:nvSpPr>
          <p:cNvPr id="540" name="Google Shape;540;p30"/>
          <p:cNvSpPr txBox="1"/>
          <p:nvPr/>
        </p:nvSpPr>
        <p:spPr>
          <a:xfrm>
            <a:off x="7245900" y="3033125"/>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Commit</a:t>
            </a:r>
            <a:endParaRPr/>
          </a:p>
        </p:txBody>
      </p:sp>
      <p:sp>
        <p:nvSpPr>
          <p:cNvPr id="541" name="Google Shape;541;p30"/>
          <p:cNvSpPr/>
          <p:nvPr/>
        </p:nvSpPr>
        <p:spPr>
          <a:xfrm>
            <a:off x="6168325" y="3295650"/>
            <a:ext cx="327900" cy="7578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2" name="Google Shape;542;p30"/>
          <p:cNvSpPr/>
          <p:nvPr/>
        </p:nvSpPr>
        <p:spPr>
          <a:xfrm>
            <a:off x="5761500" y="4042475"/>
            <a:ext cx="1060500" cy="44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No view change</a:t>
            </a:r>
            <a:endParaRPr/>
          </a:p>
        </p:txBody>
      </p:sp>
      <p:cxnSp>
        <p:nvCxnSpPr>
          <p:cNvPr id="543" name="Google Shape;543;p30"/>
          <p:cNvCxnSpPr>
            <a:stCxn id="528" idx="3"/>
          </p:cNvCxnSpPr>
          <p:nvPr/>
        </p:nvCxnSpPr>
        <p:spPr>
          <a:xfrm>
            <a:off x="6591300" y="3074850"/>
            <a:ext cx="191100" cy="735900"/>
          </a:xfrm>
          <a:prstGeom prst="straightConnector1">
            <a:avLst/>
          </a:prstGeom>
          <a:noFill/>
          <a:ln cap="flat" cmpd="sng" w="9525">
            <a:solidFill>
              <a:schemeClr val="dk2"/>
            </a:solidFill>
            <a:prstDash val="solid"/>
            <a:round/>
            <a:headEnd len="med" w="med" type="none"/>
            <a:tailEnd len="med" w="med" type="triangle"/>
          </a:ln>
        </p:spPr>
      </p:cxnSp>
      <p:sp>
        <p:nvSpPr>
          <p:cNvPr id="544" name="Google Shape;544;p30"/>
          <p:cNvSpPr txBox="1"/>
          <p:nvPr/>
        </p:nvSpPr>
        <p:spPr>
          <a:xfrm>
            <a:off x="6179100" y="2652125"/>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sp>
        <p:nvSpPr>
          <p:cNvPr id="545" name="Google Shape;545;p30"/>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Can we change leaders </a:t>
            </a:r>
            <a:r>
              <a:rPr b="1" lang="en" sz="2000">
                <a:latin typeface="Times New Roman"/>
                <a:ea typeface="Times New Roman"/>
                <a:cs typeface="Times New Roman"/>
                <a:sym typeface="Times New Roman"/>
              </a:rPr>
              <a:t>without view changes</a:t>
            </a:r>
            <a:r>
              <a:rPr lang="en" sz="2000">
                <a:latin typeface="Times New Roman"/>
                <a:ea typeface="Times New Roman"/>
                <a:cs typeface="Times New Roman"/>
                <a:sym typeface="Times New Roman"/>
              </a:rPr>
              <a:t> if the current leader is sub optimal?</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What if multiple leaders could </a:t>
            </a:r>
            <a:r>
              <a:rPr b="1" lang="en">
                <a:latin typeface="Times New Roman"/>
                <a:ea typeface="Times New Roman"/>
                <a:cs typeface="Times New Roman"/>
                <a:sym typeface="Times New Roman"/>
              </a:rPr>
              <a:t>cooperate</a:t>
            </a:r>
            <a:r>
              <a:rPr lang="en">
                <a:latin typeface="Times New Roman"/>
                <a:ea typeface="Times New Roman"/>
                <a:cs typeface="Times New Roman"/>
                <a:sym typeface="Times New Roman"/>
              </a:rPr>
              <a:t> instead of </a:t>
            </a:r>
            <a:r>
              <a:rPr b="1" lang="en">
                <a:latin typeface="Times New Roman"/>
                <a:ea typeface="Times New Roman"/>
                <a:cs typeface="Times New Roman"/>
                <a:sym typeface="Times New Roman"/>
              </a:rPr>
              <a:t>interfere</a:t>
            </a:r>
            <a:r>
              <a:rPr lang="en">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sp>
        <p:nvSpPr>
          <p:cNvPr id="551" name="Google Shape;551;p31"/>
          <p:cNvSpPr txBox="1"/>
          <p:nvPr/>
        </p:nvSpPr>
        <p:spPr>
          <a:xfrm>
            <a:off x="0" y="1262225"/>
            <a:ext cx="4389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R1</a:t>
            </a:r>
            <a:endParaRPr/>
          </a:p>
        </p:txBody>
      </p:sp>
      <p:sp>
        <p:nvSpPr>
          <p:cNvPr id="552" name="Google Shape;552;p31"/>
          <p:cNvSpPr txBox="1"/>
          <p:nvPr/>
        </p:nvSpPr>
        <p:spPr>
          <a:xfrm>
            <a:off x="0" y="2100425"/>
            <a:ext cx="4389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R2</a:t>
            </a:r>
            <a:endParaRPr/>
          </a:p>
        </p:txBody>
      </p:sp>
      <p:sp>
        <p:nvSpPr>
          <p:cNvPr id="553" name="Google Shape;553;p31"/>
          <p:cNvSpPr txBox="1"/>
          <p:nvPr/>
        </p:nvSpPr>
        <p:spPr>
          <a:xfrm>
            <a:off x="0" y="2786225"/>
            <a:ext cx="4389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R3</a:t>
            </a:r>
            <a:endParaRPr/>
          </a:p>
        </p:txBody>
      </p:sp>
      <p:sp>
        <p:nvSpPr>
          <p:cNvPr id="554" name="Google Shape;554;p31"/>
          <p:cNvSpPr txBox="1"/>
          <p:nvPr/>
        </p:nvSpPr>
        <p:spPr>
          <a:xfrm>
            <a:off x="0" y="3548225"/>
            <a:ext cx="438900" cy="4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R4</a:t>
            </a:r>
            <a:endParaRPr/>
          </a:p>
        </p:txBody>
      </p:sp>
      <p:cxnSp>
        <p:nvCxnSpPr>
          <p:cNvPr id="555" name="Google Shape;555;p31"/>
          <p:cNvCxnSpPr/>
          <p:nvPr/>
        </p:nvCxnSpPr>
        <p:spPr>
          <a:xfrm>
            <a:off x="438875" y="1523200"/>
            <a:ext cx="1866900" cy="0"/>
          </a:xfrm>
          <a:prstGeom prst="straightConnector1">
            <a:avLst/>
          </a:prstGeom>
          <a:noFill/>
          <a:ln cap="flat" cmpd="sng" w="38100">
            <a:solidFill>
              <a:srgbClr val="4A86E8"/>
            </a:solidFill>
            <a:prstDash val="solid"/>
            <a:round/>
            <a:headEnd len="med" w="med" type="none"/>
            <a:tailEnd len="med" w="med" type="none"/>
          </a:ln>
        </p:spPr>
      </p:cxnSp>
      <p:cxnSp>
        <p:nvCxnSpPr>
          <p:cNvPr id="556" name="Google Shape;556;p31"/>
          <p:cNvCxnSpPr/>
          <p:nvPr/>
        </p:nvCxnSpPr>
        <p:spPr>
          <a:xfrm>
            <a:off x="438875" y="2285200"/>
            <a:ext cx="7903800" cy="9900"/>
          </a:xfrm>
          <a:prstGeom prst="straightConnector1">
            <a:avLst/>
          </a:prstGeom>
          <a:noFill/>
          <a:ln cap="flat" cmpd="sng" w="38100">
            <a:solidFill>
              <a:srgbClr val="4A86E8"/>
            </a:solidFill>
            <a:prstDash val="solid"/>
            <a:round/>
            <a:headEnd len="med" w="med" type="none"/>
            <a:tailEnd len="med" w="med" type="none"/>
          </a:ln>
        </p:spPr>
      </p:cxnSp>
      <p:cxnSp>
        <p:nvCxnSpPr>
          <p:cNvPr id="557" name="Google Shape;557;p31"/>
          <p:cNvCxnSpPr/>
          <p:nvPr/>
        </p:nvCxnSpPr>
        <p:spPr>
          <a:xfrm>
            <a:off x="438875" y="3047200"/>
            <a:ext cx="7903800" cy="9900"/>
          </a:xfrm>
          <a:prstGeom prst="straightConnector1">
            <a:avLst/>
          </a:prstGeom>
          <a:noFill/>
          <a:ln cap="flat" cmpd="sng" w="38100">
            <a:solidFill>
              <a:schemeClr val="accent1"/>
            </a:solidFill>
            <a:prstDash val="solid"/>
            <a:round/>
            <a:headEnd len="med" w="med" type="none"/>
            <a:tailEnd len="med" w="med" type="none"/>
          </a:ln>
        </p:spPr>
      </p:cxnSp>
      <p:cxnSp>
        <p:nvCxnSpPr>
          <p:cNvPr id="558" name="Google Shape;558;p31"/>
          <p:cNvCxnSpPr/>
          <p:nvPr/>
        </p:nvCxnSpPr>
        <p:spPr>
          <a:xfrm>
            <a:off x="438875" y="3809200"/>
            <a:ext cx="7903800" cy="9900"/>
          </a:xfrm>
          <a:prstGeom prst="straightConnector1">
            <a:avLst/>
          </a:prstGeom>
          <a:noFill/>
          <a:ln cap="flat" cmpd="sng" w="38100">
            <a:solidFill>
              <a:schemeClr val="accent1"/>
            </a:solidFill>
            <a:prstDash val="solid"/>
            <a:round/>
            <a:headEnd len="med" w="med" type="none"/>
            <a:tailEnd len="med" w="med" type="none"/>
          </a:ln>
        </p:spPr>
      </p:cxnSp>
      <p:sp>
        <p:nvSpPr>
          <p:cNvPr id="559" name="Google Shape;559;p31"/>
          <p:cNvSpPr txBox="1"/>
          <p:nvPr/>
        </p:nvSpPr>
        <p:spPr>
          <a:xfrm>
            <a:off x="349525" y="11160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560" name="Google Shape;560;p31"/>
          <p:cNvSpPr txBox="1"/>
          <p:nvPr/>
        </p:nvSpPr>
        <p:spPr>
          <a:xfrm>
            <a:off x="349525" y="1954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Leader 2</a:t>
            </a:r>
            <a:endParaRPr>
              <a:latin typeface="Times New Roman"/>
              <a:ea typeface="Times New Roman"/>
              <a:cs typeface="Times New Roman"/>
              <a:sym typeface="Times New Roman"/>
            </a:endParaRPr>
          </a:p>
        </p:txBody>
      </p:sp>
      <p:sp>
        <p:nvSpPr>
          <p:cNvPr id="561" name="Google Shape;561;p31"/>
          <p:cNvSpPr txBox="1"/>
          <p:nvPr/>
        </p:nvSpPr>
        <p:spPr>
          <a:xfrm>
            <a:off x="349525" y="2716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Leader 3</a:t>
            </a:r>
            <a:endParaRPr>
              <a:latin typeface="Times New Roman"/>
              <a:ea typeface="Times New Roman"/>
              <a:cs typeface="Times New Roman"/>
              <a:sym typeface="Times New Roman"/>
            </a:endParaRPr>
          </a:p>
        </p:txBody>
      </p:sp>
      <p:sp>
        <p:nvSpPr>
          <p:cNvPr id="562" name="Google Shape;562;p31"/>
          <p:cNvSpPr txBox="1"/>
          <p:nvPr/>
        </p:nvSpPr>
        <p:spPr>
          <a:xfrm>
            <a:off x="349525" y="3478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Leader 4</a:t>
            </a:r>
            <a:endParaRPr>
              <a:latin typeface="Times New Roman"/>
              <a:ea typeface="Times New Roman"/>
              <a:cs typeface="Times New Roman"/>
              <a:sym typeface="Times New Roman"/>
            </a:endParaRPr>
          </a:p>
        </p:txBody>
      </p:sp>
      <p:cxnSp>
        <p:nvCxnSpPr>
          <p:cNvPr id="563" name="Google Shape;563;p31"/>
          <p:cNvCxnSpPr/>
          <p:nvPr/>
        </p:nvCxnSpPr>
        <p:spPr>
          <a:xfrm>
            <a:off x="2267675" y="1523200"/>
            <a:ext cx="6030300" cy="9300"/>
          </a:xfrm>
          <a:prstGeom prst="straightConnector1">
            <a:avLst/>
          </a:prstGeom>
          <a:noFill/>
          <a:ln cap="flat" cmpd="sng" w="38100">
            <a:solidFill>
              <a:schemeClr val="accent1"/>
            </a:solidFill>
            <a:prstDash val="solid"/>
            <a:round/>
            <a:headEnd len="med" w="med" type="none"/>
            <a:tailEnd len="med" w="med" type="none"/>
          </a:ln>
        </p:spPr>
      </p:cxnSp>
      <p:sp>
        <p:nvSpPr>
          <p:cNvPr id="564" name="Google Shape;564;p31"/>
          <p:cNvSpPr txBox="1"/>
          <p:nvPr/>
        </p:nvSpPr>
        <p:spPr>
          <a:xfrm>
            <a:off x="349525" y="1192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Leader 1</a:t>
            </a:r>
            <a:endParaRPr>
              <a:latin typeface="Times New Roman"/>
              <a:ea typeface="Times New Roman"/>
              <a:cs typeface="Times New Roman"/>
              <a:sym typeface="Times New Roman"/>
            </a:endParaRPr>
          </a:p>
        </p:txBody>
      </p:sp>
      <p:pic>
        <p:nvPicPr>
          <p:cNvPr id="565" name="Google Shape;565;p31"/>
          <p:cNvPicPr preferRelativeResize="0"/>
          <p:nvPr/>
        </p:nvPicPr>
        <p:blipFill>
          <a:blip r:embed="rId3">
            <a:alphaModFix/>
          </a:blip>
          <a:stretch>
            <a:fillRect/>
          </a:stretch>
        </p:blipFill>
        <p:spPr>
          <a:xfrm>
            <a:off x="4838850" y="1625131"/>
            <a:ext cx="3137231" cy="2091425"/>
          </a:xfrm>
          <a:prstGeom prst="rect">
            <a:avLst/>
          </a:prstGeom>
          <a:noFill/>
          <a:ln>
            <a:noFill/>
          </a:ln>
        </p:spPr>
      </p:pic>
      <p:grpSp>
        <p:nvGrpSpPr>
          <p:cNvPr id="566" name="Google Shape;566;p31"/>
          <p:cNvGrpSpPr/>
          <p:nvPr/>
        </p:nvGrpSpPr>
        <p:grpSpPr>
          <a:xfrm>
            <a:off x="889175" y="1468438"/>
            <a:ext cx="2603722" cy="2338200"/>
            <a:chOff x="889175" y="1468438"/>
            <a:chExt cx="2603722" cy="2338200"/>
          </a:xfrm>
        </p:grpSpPr>
        <p:cxnSp>
          <p:nvCxnSpPr>
            <p:cNvPr id="567" name="Google Shape;567;p31"/>
            <p:cNvCxnSpPr/>
            <p:nvPr/>
          </p:nvCxnSpPr>
          <p:spPr>
            <a:xfrm>
              <a:off x="1493697" y="1468438"/>
              <a:ext cx="1999200" cy="778200"/>
            </a:xfrm>
            <a:prstGeom prst="straightConnector1">
              <a:avLst/>
            </a:prstGeom>
            <a:noFill/>
            <a:ln cap="flat" cmpd="sng" w="9525">
              <a:solidFill>
                <a:schemeClr val="dk2"/>
              </a:solidFill>
              <a:prstDash val="solid"/>
              <a:round/>
              <a:headEnd len="med" w="med" type="none"/>
              <a:tailEnd len="med" w="med" type="triangle"/>
            </a:ln>
          </p:spPr>
        </p:cxnSp>
        <p:cxnSp>
          <p:nvCxnSpPr>
            <p:cNvPr id="568" name="Google Shape;568;p31"/>
            <p:cNvCxnSpPr/>
            <p:nvPr/>
          </p:nvCxnSpPr>
          <p:spPr>
            <a:xfrm>
              <a:off x="1493697" y="1468438"/>
              <a:ext cx="1704900" cy="1582800"/>
            </a:xfrm>
            <a:prstGeom prst="straightConnector1">
              <a:avLst/>
            </a:prstGeom>
            <a:noFill/>
            <a:ln cap="flat" cmpd="sng" w="9525">
              <a:solidFill>
                <a:schemeClr val="dk2"/>
              </a:solidFill>
              <a:prstDash val="solid"/>
              <a:round/>
              <a:headEnd len="med" w="med" type="none"/>
              <a:tailEnd len="med" w="med" type="triangle"/>
            </a:ln>
          </p:spPr>
        </p:cxnSp>
        <p:cxnSp>
          <p:nvCxnSpPr>
            <p:cNvPr id="569" name="Google Shape;569;p31"/>
            <p:cNvCxnSpPr/>
            <p:nvPr/>
          </p:nvCxnSpPr>
          <p:spPr>
            <a:xfrm>
              <a:off x="1493697" y="1468438"/>
              <a:ext cx="1979400" cy="2338200"/>
            </a:xfrm>
            <a:prstGeom prst="straightConnector1">
              <a:avLst/>
            </a:prstGeom>
            <a:noFill/>
            <a:ln cap="flat" cmpd="sng" w="9525">
              <a:solidFill>
                <a:schemeClr val="dk2"/>
              </a:solidFill>
              <a:prstDash val="solid"/>
              <a:round/>
              <a:headEnd len="med" w="med" type="none"/>
              <a:tailEnd len="med" w="med" type="triangle"/>
            </a:ln>
          </p:spPr>
        </p:cxnSp>
        <p:sp>
          <p:nvSpPr>
            <p:cNvPr id="570" name="Google Shape;570;p31"/>
            <p:cNvSpPr txBox="1"/>
            <p:nvPr/>
          </p:nvSpPr>
          <p:spPr>
            <a:xfrm>
              <a:off x="889175" y="1573263"/>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grpSp>
      <p:grpSp>
        <p:nvGrpSpPr>
          <p:cNvPr id="571" name="Google Shape;571;p31"/>
          <p:cNvGrpSpPr/>
          <p:nvPr/>
        </p:nvGrpSpPr>
        <p:grpSpPr>
          <a:xfrm>
            <a:off x="3067237" y="1157713"/>
            <a:ext cx="3009522" cy="2649800"/>
            <a:chOff x="1697550" y="1128125"/>
            <a:chExt cx="1485450" cy="2649800"/>
          </a:xfrm>
        </p:grpSpPr>
        <p:cxnSp>
          <p:nvCxnSpPr>
            <p:cNvPr id="572" name="Google Shape;572;p31"/>
            <p:cNvCxnSpPr/>
            <p:nvPr/>
          </p:nvCxnSpPr>
          <p:spPr>
            <a:xfrm flipH="1" rot="10800000">
              <a:off x="1763175" y="1559725"/>
              <a:ext cx="715800" cy="2218200"/>
            </a:xfrm>
            <a:prstGeom prst="straightConnector1">
              <a:avLst/>
            </a:prstGeom>
            <a:noFill/>
            <a:ln cap="flat" cmpd="sng" w="9525">
              <a:solidFill>
                <a:schemeClr val="dk2"/>
              </a:solidFill>
              <a:prstDash val="solid"/>
              <a:round/>
              <a:headEnd len="med" w="med" type="none"/>
              <a:tailEnd len="med" w="med" type="triangle"/>
            </a:ln>
          </p:spPr>
        </p:cxnSp>
        <p:cxnSp>
          <p:nvCxnSpPr>
            <p:cNvPr id="573" name="Google Shape;573;p31"/>
            <p:cNvCxnSpPr/>
            <p:nvPr/>
          </p:nvCxnSpPr>
          <p:spPr>
            <a:xfrm flipH="1" rot="10800000">
              <a:off x="1741300" y="1550075"/>
              <a:ext cx="723300" cy="1462200"/>
            </a:xfrm>
            <a:prstGeom prst="straightConnector1">
              <a:avLst/>
            </a:prstGeom>
            <a:noFill/>
            <a:ln cap="flat" cmpd="sng" w="9525">
              <a:solidFill>
                <a:schemeClr val="dk2"/>
              </a:solidFill>
              <a:prstDash val="solid"/>
              <a:round/>
              <a:headEnd len="med" w="med" type="none"/>
              <a:tailEnd len="med" w="med" type="triangle"/>
            </a:ln>
          </p:spPr>
        </p:cxnSp>
        <p:cxnSp>
          <p:nvCxnSpPr>
            <p:cNvPr id="574" name="Google Shape;574;p31"/>
            <p:cNvCxnSpPr/>
            <p:nvPr/>
          </p:nvCxnSpPr>
          <p:spPr>
            <a:xfrm flipH="1" rot="10800000">
              <a:off x="1697550" y="1559950"/>
              <a:ext cx="742800" cy="664800"/>
            </a:xfrm>
            <a:prstGeom prst="straightConnector1">
              <a:avLst/>
            </a:prstGeom>
            <a:noFill/>
            <a:ln cap="flat" cmpd="sng" w="9525">
              <a:solidFill>
                <a:schemeClr val="dk2"/>
              </a:solidFill>
              <a:prstDash val="solid"/>
              <a:round/>
              <a:headEnd len="med" w="med" type="none"/>
              <a:tailEnd len="med" w="med" type="triangle"/>
            </a:ln>
          </p:spPr>
        </p:cxnSp>
        <p:sp>
          <p:nvSpPr>
            <p:cNvPr id="575" name="Google Shape;575;p31"/>
            <p:cNvSpPr txBox="1"/>
            <p:nvPr/>
          </p:nvSpPr>
          <p:spPr>
            <a:xfrm>
              <a:off x="2216700" y="1128125"/>
              <a:ext cx="966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commit</a:t>
              </a:r>
              <a:endParaRPr/>
            </a:p>
          </p:txBody>
        </p:sp>
      </p:grpSp>
      <p:sp>
        <p:nvSpPr>
          <p:cNvPr id="576" name="Google Shape;576;p31"/>
          <p:cNvSpPr txBox="1"/>
          <p:nvPr/>
        </p:nvSpPr>
        <p:spPr>
          <a:xfrm>
            <a:off x="2206225" y="3947525"/>
            <a:ext cx="15555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Round 1</a:t>
            </a:r>
            <a:endParaRPr/>
          </a:p>
        </p:txBody>
      </p:sp>
      <p:grpSp>
        <p:nvGrpSpPr>
          <p:cNvPr id="577" name="Google Shape;577;p31"/>
          <p:cNvGrpSpPr/>
          <p:nvPr/>
        </p:nvGrpSpPr>
        <p:grpSpPr>
          <a:xfrm>
            <a:off x="3863341" y="1546600"/>
            <a:ext cx="794239" cy="2230700"/>
            <a:chOff x="3863225" y="1546600"/>
            <a:chExt cx="251652" cy="2230700"/>
          </a:xfrm>
        </p:grpSpPr>
        <p:cxnSp>
          <p:nvCxnSpPr>
            <p:cNvPr id="578" name="Google Shape;578;p31"/>
            <p:cNvCxnSpPr/>
            <p:nvPr/>
          </p:nvCxnSpPr>
          <p:spPr>
            <a:xfrm flipH="1" rot="10800000">
              <a:off x="3876377" y="2312100"/>
              <a:ext cx="238500" cy="1465200"/>
            </a:xfrm>
            <a:prstGeom prst="straightConnector1">
              <a:avLst/>
            </a:prstGeom>
            <a:noFill/>
            <a:ln cap="flat" cmpd="sng" w="9525">
              <a:solidFill>
                <a:schemeClr val="dk2"/>
              </a:solidFill>
              <a:prstDash val="solid"/>
              <a:round/>
              <a:headEnd len="med" w="med" type="none"/>
              <a:tailEnd len="med" w="med" type="triangle"/>
            </a:ln>
          </p:spPr>
        </p:cxnSp>
        <p:cxnSp>
          <p:nvCxnSpPr>
            <p:cNvPr id="579" name="Google Shape;579;p31"/>
            <p:cNvCxnSpPr/>
            <p:nvPr/>
          </p:nvCxnSpPr>
          <p:spPr>
            <a:xfrm flipH="1" rot="10800000">
              <a:off x="3863225" y="2323175"/>
              <a:ext cx="240600" cy="689100"/>
            </a:xfrm>
            <a:prstGeom prst="straightConnector1">
              <a:avLst/>
            </a:prstGeom>
            <a:noFill/>
            <a:ln cap="flat" cmpd="sng" w="9525">
              <a:solidFill>
                <a:schemeClr val="dk2"/>
              </a:solidFill>
              <a:prstDash val="solid"/>
              <a:round/>
              <a:headEnd len="med" w="med" type="none"/>
              <a:tailEnd len="med" w="med" type="triangle"/>
            </a:ln>
          </p:spPr>
        </p:cxnSp>
        <p:cxnSp>
          <p:nvCxnSpPr>
            <p:cNvPr id="580" name="Google Shape;580;p31"/>
            <p:cNvCxnSpPr/>
            <p:nvPr/>
          </p:nvCxnSpPr>
          <p:spPr>
            <a:xfrm>
              <a:off x="3874175" y="1546600"/>
              <a:ext cx="218700" cy="765600"/>
            </a:xfrm>
            <a:prstGeom prst="straightConnector1">
              <a:avLst/>
            </a:prstGeom>
            <a:noFill/>
            <a:ln cap="flat" cmpd="sng" w="9525">
              <a:solidFill>
                <a:schemeClr val="dk2"/>
              </a:solidFill>
              <a:prstDash val="solid"/>
              <a:round/>
              <a:headEnd len="med" w="med" type="none"/>
              <a:tailEnd len="med" w="med" type="triangle"/>
            </a:ln>
          </p:spPr>
        </p:cxnSp>
      </p:grpSp>
      <p:grpSp>
        <p:nvGrpSpPr>
          <p:cNvPr id="581" name="Google Shape;581;p31"/>
          <p:cNvGrpSpPr/>
          <p:nvPr/>
        </p:nvGrpSpPr>
        <p:grpSpPr>
          <a:xfrm>
            <a:off x="2420250" y="1530699"/>
            <a:ext cx="1465029" cy="2266200"/>
            <a:chOff x="3101700" y="1562724"/>
            <a:chExt cx="1465029" cy="2266200"/>
          </a:xfrm>
        </p:grpSpPr>
        <p:cxnSp>
          <p:nvCxnSpPr>
            <p:cNvPr id="582" name="Google Shape;582;p31"/>
            <p:cNvCxnSpPr/>
            <p:nvPr/>
          </p:nvCxnSpPr>
          <p:spPr>
            <a:xfrm flipH="1" rot="10800000">
              <a:off x="3568029" y="1562724"/>
              <a:ext cx="988800" cy="724500"/>
            </a:xfrm>
            <a:prstGeom prst="straightConnector1">
              <a:avLst/>
            </a:prstGeom>
            <a:noFill/>
            <a:ln cap="flat" cmpd="sng" w="9525">
              <a:solidFill>
                <a:schemeClr val="dk2"/>
              </a:solidFill>
              <a:prstDash val="solid"/>
              <a:round/>
              <a:headEnd len="med" w="med" type="none"/>
              <a:tailEnd len="med" w="med" type="triangle"/>
            </a:ln>
          </p:spPr>
        </p:cxnSp>
        <p:cxnSp>
          <p:nvCxnSpPr>
            <p:cNvPr id="583" name="Google Shape;583;p31"/>
            <p:cNvCxnSpPr/>
            <p:nvPr/>
          </p:nvCxnSpPr>
          <p:spPr>
            <a:xfrm>
              <a:off x="3568029" y="2287224"/>
              <a:ext cx="939900" cy="756900"/>
            </a:xfrm>
            <a:prstGeom prst="straightConnector1">
              <a:avLst/>
            </a:prstGeom>
            <a:noFill/>
            <a:ln cap="flat" cmpd="sng" w="9525">
              <a:solidFill>
                <a:schemeClr val="dk2"/>
              </a:solidFill>
              <a:prstDash val="solid"/>
              <a:round/>
              <a:headEnd len="med" w="med" type="none"/>
              <a:tailEnd len="med" w="med" type="triangle"/>
            </a:ln>
          </p:spPr>
        </p:cxnSp>
        <p:cxnSp>
          <p:nvCxnSpPr>
            <p:cNvPr id="584" name="Google Shape;584;p31"/>
            <p:cNvCxnSpPr/>
            <p:nvPr/>
          </p:nvCxnSpPr>
          <p:spPr>
            <a:xfrm>
              <a:off x="3568029" y="2287224"/>
              <a:ext cx="998700" cy="1541700"/>
            </a:xfrm>
            <a:prstGeom prst="straightConnector1">
              <a:avLst/>
            </a:prstGeom>
            <a:noFill/>
            <a:ln cap="flat" cmpd="sng" w="9525">
              <a:solidFill>
                <a:schemeClr val="dk2"/>
              </a:solidFill>
              <a:prstDash val="solid"/>
              <a:round/>
              <a:headEnd len="med" w="med" type="none"/>
              <a:tailEnd len="med" w="med" type="triangle"/>
            </a:ln>
          </p:spPr>
        </p:cxnSp>
        <p:pic>
          <p:nvPicPr>
            <p:cNvPr id="585" name="Google Shape;585;p31"/>
            <p:cNvPicPr preferRelativeResize="0"/>
            <p:nvPr/>
          </p:nvPicPr>
          <p:blipFill>
            <a:blip r:embed="rId4">
              <a:alphaModFix/>
            </a:blip>
            <a:stretch>
              <a:fillRect/>
            </a:stretch>
          </p:blipFill>
          <p:spPr>
            <a:xfrm>
              <a:off x="3101700" y="2092050"/>
              <a:ext cx="441600" cy="441600"/>
            </a:xfrm>
            <a:prstGeom prst="rect">
              <a:avLst/>
            </a:prstGeom>
            <a:noFill/>
            <a:ln>
              <a:noFill/>
            </a:ln>
          </p:spPr>
        </p:pic>
      </p:grpSp>
      <p:sp>
        <p:nvSpPr>
          <p:cNvPr id="586" name="Google Shape;58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87" name="Google Shape;587;p31"/>
          <p:cNvSpPr/>
          <p:nvPr/>
        </p:nvSpPr>
        <p:spPr>
          <a:xfrm>
            <a:off x="0" y="4648950"/>
            <a:ext cx="9144000" cy="441600"/>
          </a:xfrm>
          <a:prstGeom prst="rect">
            <a:avLst/>
          </a:prstGeom>
          <a:solidFill>
            <a:srgbClr val="FFF2CC"/>
          </a:solidFill>
          <a:ln cap="flat" cmpd="sng" w="28575">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100">
                <a:latin typeface="Times New Roman"/>
                <a:ea typeface="Times New Roman"/>
                <a:cs typeface="Times New Roman"/>
                <a:sym typeface="Times New Roman"/>
              </a:rPr>
              <a:t>Can we support multiple proposers to be non destructive?</a:t>
            </a:r>
            <a:endParaRPr sz="21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Consensus and Replicated State Machine</a:t>
            </a:r>
            <a:endParaRPr>
              <a:latin typeface="Times New Roman"/>
              <a:ea typeface="Times New Roman"/>
              <a:cs typeface="Times New Roman"/>
              <a:sym typeface="Times New Roman"/>
            </a:endParaRPr>
          </a:p>
        </p:txBody>
      </p:sp>
      <p:pic>
        <p:nvPicPr>
          <p:cNvPr id="68" name="Google Shape;68;p14"/>
          <p:cNvPicPr preferRelativeResize="0"/>
          <p:nvPr/>
        </p:nvPicPr>
        <p:blipFill>
          <a:blip r:embed="rId3">
            <a:alphaModFix/>
          </a:blip>
          <a:stretch>
            <a:fillRect/>
          </a:stretch>
        </p:blipFill>
        <p:spPr>
          <a:xfrm>
            <a:off x="4771810" y="1960856"/>
            <a:ext cx="540328" cy="807878"/>
          </a:xfrm>
          <a:prstGeom prst="rect">
            <a:avLst/>
          </a:prstGeom>
          <a:noFill/>
          <a:ln>
            <a:noFill/>
          </a:ln>
        </p:spPr>
      </p:pic>
      <p:sp>
        <p:nvSpPr>
          <p:cNvPr id="69" name="Google Shape;69;p14"/>
          <p:cNvSpPr txBox="1"/>
          <p:nvPr/>
        </p:nvSpPr>
        <p:spPr>
          <a:xfrm>
            <a:off x="884616" y="3040990"/>
            <a:ext cx="10311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State</a:t>
            </a:r>
            <a:endParaRPr/>
          </a:p>
        </p:txBody>
      </p:sp>
      <p:sp>
        <p:nvSpPr>
          <p:cNvPr id="70" name="Google Shape;70;p14"/>
          <p:cNvSpPr txBox="1"/>
          <p:nvPr/>
        </p:nvSpPr>
        <p:spPr>
          <a:xfrm>
            <a:off x="4165047" y="3040990"/>
            <a:ext cx="10311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State</a:t>
            </a:r>
            <a:endParaRPr/>
          </a:p>
        </p:txBody>
      </p:sp>
      <p:sp>
        <p:nvSpPr>
          <p:cNvPr id="71" name="Google Shape;71;p14"/>
          <p:cNvSpPr txBox="1"/>
          <p:nvPr/>
        </p:nvSpPr>
        <p:spPr>
          <a:xfrm>
            <a:off x="7445479" y="3040990"/>
            <a:ext cx="10311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State</a:t>
            </a:r>
            <a:endParaRPr/>
          </a:p>
        </p:txBody>
      </p:sp>
      <p:sp>
        <p:nvSpPr>
          <p:cNvPr id="72" name="Google Shape;72;p14"/>
          <p:cNvSpPr/>
          <p:nvPr/>
        </p:nvSpPr>
        <p:spPr>
          <a:xfrm>
            <a:off x="371800" y="1112275"/>
            <a:ext cx="8520552" cy="3905496"/>
          </a:xfrm>
          <a:prstGeom prst="cloud">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4"/>
          <p:cNvPicPr preferRelativeResize="0"/>
          <p:nvPr/>
        </p:nvPicPr>
        <p:blipFill>
          <a:blip r:embed="rId4">
            <a:alphaModFix/>
          </a:blip>
          <a:stretch>
            <a:fillRect/>
          </a:stretch>
        </p:blipFill>
        <p:spPr>
          <a:xfrm>
            <a:off x="7212124" y="1266500"/>
            <a:ext cx="1304450" cy="1667000"/>
          </a:xfrm>
          <a:prstGeom prst="rect">
            <a:avLst/>
          </a:prstGeom>
          <a:noFill/>
          <a:ln>
            <a:noFill/>
          </a:ln>
        </p:spPr>
      </p:pic>
      <p:pic>
        <p:nvPicPr>
          <p:cNvPr id="74" name="Google Shape;74;p14"/>
          <p:cNvPicPr preferRelativeResize="0"/>
          <p:nvPr/>
        </p:nvPicPr>
        <p:blipFill>
          <a:blip r:embed="rId4">
            <a:alphaModFix/>
          </a:blip>
          <a:stretch>
            <a:fillRect/>
          </a:stretch>
        </p:blipFill>
        <p:spPr>
          <a:xfrm>
            <a:off x="4154819" y="2869200"/>
            <a:ext cx="1304450" cy="1667000"/>
          </a:xfrm>
          <a:prstGeom prst="rect">
            <a:avLst/>
          </a:prstGeom>
          <a:noFill/>
          <a:ln>
            <a:noFill/>
          </a:ln>
        </p:spPr>
      </p:pic>
      <p:pic>
        <p:nvPicPr>
          <p:cNvPr id="75" name="Google Shape;75;p14"/>
          <p:cNvPicPr preferRelativeResize="0"/>
          <p:nvPr/>
        </p:nvPicPr>
        <p:blipFill>
          <a:blip r:embed="rId4">
            <a:alphaModFix/>
          </a:blip>
          <a:stretch>
            <a:fillRect/>
          </a:stretch>
        </p:blipFill>
        <p:spPr>
          <a:xfrm>
            <a:off x="1841350" y="1738250"/>
            <a:ext cx="1304450" cy="1667000"/>
          </a:xfrm>
          <a:prstGeom prst="rect">
            <a:avLst/>
          </a:prstGeom>
          <a:noFill/>
          <a:ln>
            <a:noFill/>
          </a:ln>
        </p:spPr>
      </p:pic>
      <p:sp>
        <p:nvSpPr>
          <p:cNvPr id="76" name="Google Shape;76;p14"/>
          <p:cNvSpPr txBox="1"/>
          <p:nvPr/>
        </p:nvSpPr>
        <p:spPr>
          <a:xfrm>
            <a:off x="2145275" y="2571000"/>
            <a:ext cx="726600" cy="3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State</a:t>
            </a:r>
            <a:endParaRPr b="1"/>
          </a:p>
        </p:txBody>
      </p:sp>
      <p:sp>
        <p:nvSpPr>
          <p:cNvPr id="77" name="Google Shape;77;p14"/>
          <p:cNvSpPr txBox="1"/>
          <p:nvPr/>
        </p:nvSpPr>
        <p:spPr>
          <a:xfrm>
            <a:off x="4507475" y="3637800"/>
            <a:ext cx="726600" cy="3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State</a:t>
            </a:r>
            <a:endParaRPr b="1"/>
          </a:p>
        </p:txBody>
      </p:sp>
      <p:sp>
        <p:nvSpPr>
          <p:cNvPr id="78" name="Google Shape;78;p14"/>
          <p:cNvSpPr txBox="1"/>
          <p:nvPr/>
        </p:nvSpPr>
        <p:spPr>
          <a:xfrm>
            <a:off x="7479275" y="2190000"/>
            <a:ext cx="726600" cy="3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State</a:t>
            </a:r>
            <a:endParaRPr b="1"/>
          </a:p>
        </p:txBody>
      </p:sp>
      <p:sp>
        <p:nvSpPr>
          <p:cNvPr id="79" name="Google Shape;79;p14"/>
          <p:cNvSpPr/>
          <p:nvPr/>
        </p:nvSpPr>
        <p:spPr>
          <a:xfrm>
            <a:off x="1463500" y="34875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C1</a:t>
            </a:r>
            <a:endParaRPr sz="1000">
              <a:latin typeface="Times New Roman"/>
              <a:ea typeface="Times New Roman"/>
              <a:cs typeface="Times New Roman"/>
              <a:sym typeface="Times New Roman"/>
            </a:endParaRPr>
          </a:p>
        </p:txBody>
      </p:sp>
      <p:sp>
        <p:nvSpPr>
          <p:cNvPr id="80" name="Google Shape;80;p14"/>
          <p:cNvSpPr/>
          <p:nvPr/>
        </p:nvSpPr>
        <p:spPr>
          <a:xfrm>
            <a:off x="1844500" y="34875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C2</a:t>
            </a:r>
            <a:endParaRPr sz="1000">
              <a:latin typeface="Times New Roman"/>
              <a:ea typeface="Times New Roman"/>
              <a:cs typeface="Times New Roman"/>
              <a:sym typeface="Times New Roman"/>
            </a:endParaRPr>
          </a:p>
        </p:txBody>
      </p:sp>
      <p:sp>
        <p:nvSpPr>
          <p:cNvPr id="81" name="Google Shape;81;p14"/>
          <p:cNvSpPr/>
          <p:nvPr/>
        </p:nvSpPr>
        <p:spPr>
          <a:xfrm>
            <a:off x="2225500" y="34875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C3</a:t>
            </a:r>
            <a:endParaRPr sz="1000">
              <a:latin typeface="Times New Roman"/>
              <a:ea typeface="Times New Roman"/>
              <a:cs typeface="Times New Roman"/>
              <a:sym typeface="Times New Roman"/>
            </a:endParaRPr>
          </a:p>
        </p:txBody>
      </p:sp>
      <p:sp>
        <p:nvSpPr>
          <p:cNvPr id="82" name="Google Shape;82;p14"/>
          <p:cNvSpPr/>
          <p:nvPr/>
        </p:nvSpPr>
        <p:spPr>
          <a:xfrm>
            <a:off x="2606500" y="34875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C4</a:t>
            </a:r>
            <a:endParaRPr sz="1000">
              <a:latin typeface="Times New Roman"/>
              <a:ea typeface="Times New Roman"/>
              <a:cs typeface="Times New Roman"/>
              <a:sym typeface="Times New Roman"/>
            </a:endParaRPr>
          </a:p>
        </p:txBody>
      </p:sp>
      <p:sp>
        <p:nvSpPr>
          <p:cNvPr id="83" name="Google Shape;83;p14"/>
          <p:cNvSpPr/>
          <p:nvPr/>
        </p:nvSpPr>
        <p:spPr>
          <a:xfrm>
            <a:off x="2987500" y="34875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C5</a:t>
            </a:r>
            <a:endParaRPr sz="1000">
              <a:latin typeface="Times New Roman"/>
              <a:ea typeface="Times New Roman"/>
              <a:cs typeface="Times New Roman"/>
              <a:sym typeface="Times New Roman"/>
            </a:endParaRPr>
          </a:p>
        </p:txBody>
      </p:sp>
      <p:sp>
        <p:nvSpPr>
          <p:cNvPr id="84" name="Google Shape;84;p14"/>
          <p:cNvSpPr/>
          <p:nvPr/>
        </p:nvSpPr>
        <p:spPr>
          <a:xfrm>
            <a:off x="3825700" y="45543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C1</a:t>
            </a:r>
            <a:endParaRPr sz="1000">
              <a:latin typeface="Times New Roman"/>
              <a:ea typeface="Times New Roman"/>
              <a:cs typeface="Times New Roman"/>
              <a:sym typeface="Times New Roman"/>
            </a:endParaRPr>
          </a:p>
        </p:txBody>
      </p:sp>
      <p:sp>
        <p:nvSpPr>
          <p:cNvPr id="85" name="Google Shape;85;p14"/>
          <p:cNvSpPr/>
          <p:nvPr/>
        </p:nvSpPr>
        <p:spPr>
          <a:xfrm>
            <a:off x="4206700" y="45543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C2</a:t>
            </a:r>
            <a:endParaRPr sz="1000">
              <a:latin typeface="Times New Roman"/>
              <a:ea typeface="Times New Roman"/>
              <a:cs typeface="Times New Roman"/>
              <a:sym typeface="Times New Roman"/>
            </a:endParaRPr>
          </a:p>
        </p:txBody>
      </p:sp>
      <p:sp>
        <p:nvSpPr>
          <p:cNvPr id="86" name="Google Shape;86;p14"/>
          <p:cNvSpPr/>
          <p:nvPr/>
        </p:nvSpPr>
        <p:spPr>
          <a:xfrm>
            <a:off x="4587700" y="45543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C3</a:t>
            </a:r>
            <a:endParaRPr sz="1000">
              <a:latin typeface="Times New Roman"/>
              <a:ea typeface="Times New Roman"/>
              <a:cs typeface="Times New Roman"/>
              <a:sym typeface="Times New Roman"/>
            </a:endParaRPr>
          </a:p>
        </p:txBody>
      </p:sp>
      <p:sp>
        <p:nvSpPr>
          <p:cNvPr id="87" name="Google Shape;87;p14"/>
          <p:cNvSpPr/>
          <p:nvPr/>
        </p:nvSpPr>
        <p:spPr>
          <a:xfrm>
            <a:off x="4968700" y="45543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C4</a:t>
            </a:r>
            <a:endParaRPr sz="1000">
              <a:latin typeface="Times New Roman"/>
              <a:ea typeface="Times New Roman"/>
              <a:cs typeface="Times New Roman"/>
              <a:sym typeface="Times New Roman"/>
            </a:endParaRPr>
          </a:p>
        </p:txBody>
      </p:sp>
      <p:sp>
        <p:nvSpPr>
          <p:cNvPr id="88" name="Google Shape;88;p14"/>
          <p:cNvSpPr/>
          <p:nvPr/>
        </p:nvSpPr>
        <p:spPr>
          <a:xfrm>
            <a:off x="5349700" y="45543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C5</a:t>
            </a:r>
            <a:endParaRPr sz="1000">
              <a:latin typeface="Times New Roman"/>
              <a:ea typeface="Times New Roman"/>
              <a:cs typeface="Times New Roman"/>
              <a:sym typeface="Times New Roman"/>
            </a:endParaRPr>
          </a:p>
        </p:txBody>
      </p:sp>
      <p:sp>
        <p:nvSpPr>
          <p:cNvPr id="89" name="Google Shape;89;p14"/>
          <p:cNvSpPr/>
          <p:nvPr/>
        </p:nvSpPr>
        <p:spPr>
          <a:xfrm>
            <a:off x="6797500" y="29541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C1</a:t>
            </a:r>
            <a:endParaRPr sz="1000">
              <a:latin typeface="Times New Roman"/>
              <a:ea typeface="Times New Roman"/>
              <a:cs typeface="Times New Roman"/>
              <a:sym typeface="Times New Roman"/>
            </a:endParaRPr>
          </a:p>
        </p:txBody>
      </p:sp>
      <p:sp>
        <p:nvSpPr>
          <p:cNvPr id="90" name="Google Shape;90;p14"/>
          <p:cNvSpPr/>
          <p:nvPr/>
        </p:nvSpPr>
        <p:spPr>
          <a:xfrm>
            <a:off x="7178500" y="29541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C2</a:t>
            </a:r>
            <a:endParaRPr sz="1000">
              <a:latin typeface="Times New Roman"/>
              <a:ea typeface="Times New Roman"/>
              <a:cs typeface="Times New Roman"/>
              <a:sym typeface="Times New Roman"/>
            </a:endParaRPr>
          </a:p>
        </p:txBody>
      </p:sp>
      <p:sp>
        <p:nvSpPr>
          <p:cNvPr id="91" name="Google Shape;91;p14"/>
          <p:cNvSpPr/>
          <p:nvPr/>
        </p:nvSpPr>
        <p:spPr>
          <a:xfrm>
            <a:off x="7559500" y="29541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C3</a:t>
            </a:r>
            <a:endParaRPr sz="1000">
              <a:latin typeface="Times New Roman"/>
              <a:ea typeface="Times New Roman"/>
              <a:cs typeface="Times New Roman"/>
              <a:sym typeface="Times New Roman"/>
            </a:endParaRPr>
          </a:p>
        </p:txBody>
      </p:sp>
      <p:sp>
        <p:nvSpPr>
          <p:cNvPr id="92" name="Google Shape;92;p14"/>
          <p:cNvSpPr/>
          <p:nvPr/>
        </p:nvSpPr>
        <p:spPr>
          <a:xfrm>
            <a:off x="7940500" y="29541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C4</a:t>
            </a:r>
            <a:endParaRPr sz="1000">
              <a:latin typeface="Times New Roman"/>
              <a:ea typeface="Times New Roman"/>
              <a:cs typeface="Times New Roman"/>
              <a:sym typeface="Times New Roman"/>
            </a:endParaRPr>
          </a:p>
        </p:txBody>
      </p:sp>
      <p:sp>
        <p:nvSpPr>
          <p:cNvPr id="93" name="Google Shape;93;p14"/>
          <p:cNvSpPr/>
          <p:nvPr/>
        </p:nvSpPr>
        <p:spPr>
          <a:xfrm>
            <a:off x="8321500" y="2954175"/>
            <a:ext cx="378000" cy="197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latin typeface="Times New Roman"/>
                <a:ea typeface="Times New Roman"/>
                <a:cs typeface="Times New Roman"/>
                <a:sym typeface="Times New Roman"/>
              </a:rPr>
              <a:t>C5</a:t>
            </a:r>
            <a:endParaRPr sz="1000">
              <a:latin typeface="Times New Roman"/>
              <a:ea typeface="Times New Roman"/>
              <a:cs typeface="Times New Roman"/>
              <a:sym typeface="Times New Roman"/>
            </a:endParaRPr>
          </a:p>
        </p:txBody>
      </p:sp>
      <p:pic>
        <p:nvPicPr>
          <p:cNvPr id="94" name="Google Shape;94;p14"/>
          <p:cNvPicPr preferRelativeResize="0"/>
          <p:nvPr/>
        </p:nvPicPr>
        <p:blipFill>
          <a:blip r:embed="rId5">
            <a:alphaModFix/>
          </a:blip>
          <a:stretch>
            <a:fillRect/>
          </a:stretch>
        </p:blipFill>
        <p:spPr>
          <a:xfrm>
            <a:off x="7235913" y="886363"/>
            <a:ext cx="1256876" cy="1256876"/>
          </a:xfrm>
          <a:prstGeom prst="rect">
            <a:avLst/>
          </a:prstGeom>
          <a:noFill/>
          <a:ln>
            <a:noFill/>
          </a:ln>
        </p:spPr>
      </p:pic>
      <p:sp>
        <p:nvSpPr>
          <p:cNvPr id="95" name="Google Shape;95;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RoadMap</a:t>
            </a:r>
            <a:endParaRPr>
              <a:latin typeface="Times New Roman"/>
              <a:ea typeface="Times New Roman"/>
              <a:cs typeface="Times New Roman"/>
              <a:sym typeface="Times New Roman"/>
            </a:endParaRPr>
          </a:p>
        </p:txBody>
      </p:sp>
      <p:sp>
        <p:nvSpPr>
          <p:cNvPr id="593" name="Google Shape;593;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highlight>
                  <a:schemeClr val="lt1"/>
                </a:highlight>
                <a:latin typeface="Times New Roman"/>
                <a:ea typeface="Times New Roman"/>
                <a:cs typeface="Times New Roman"/>
                <a:sym typeface="Times New Roman"/>
              </a:rPr>
              <a:t>Introduction to consensus</a:t>
            </a:r>
            <a:br>
              <a:rPr lang="en">
                <a:highlight>
                  <a:schemeClr val="lt1"/>
                </a:highlight>
                <a:latin typeface="Times New Roman"/>
                <a:ea typeface="Times New Roman"/>
                <a:cs typeface="Times New Roman"/>
                <a:sym typeface="Times New Roman"/>
              </a:rPr>
            </a:br>
            <a:endParaRPr>
              <a:highlight>
                <a:schemeClr val="lt1"/>
              </a:highlight>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Tyranny of timeouts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a:latin typeface="Times New Roman"/>
                <a:ea typeface="Times New Roman"/>
                <a:cs typeface="Times New Roman"/>
                <a:sym typeface="Times New Roman"/>
              </a:rPr>
              <a:t>Parallels of QuePaxa and hedging</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QuePaxa algorithm</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Evaluation</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594" name="Google Shape;594;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33"/>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Hedging </a:t>
            </a:r>
            <a:endParaRPr>
              <a:latin typeface="Times New Roman"/>
              <a:ea typeface="Times New Roman"/>
              <a:cs typeface="Times New Roman"/>
              <a:sym typeface="Times New Roman"/>
            </a:endParaRPr>
          </a:p>
        </p:txBody>
      </p:sp>
      <p:sp>
        <p:nvSpPr>
          <p:cNvPr id="600" name="Google Shape;600;p33"/>
          <p:cNvSpPr txBox="1"/>
          <p:nvPr>
            <p:ph idx="1" type="body"/>
          </p:nvPr>
        </p:nvSpPr>
        <p:spPr>
          <a:xfrm>
            <a:off x="311700" y="847675"/>
            <a:ext cx="8395800" cy="689100"/>
          </a:xfrm>
          <a:prstGeom prst="rect">
            <a:avLst/>
          </a:prstGeom>
        </p:spPr>
        <p:txBody>
          <a:bodyPr anchorCtr="0" anchor="t" bIns="91425" lIns="91425" spcFirstLastPara="1" rIns="91425" wrap="square" tIns="91425">
            <a:normAutofit fontScale="92500"/>
          </a:bodyPr>
          <a:lstStyle/>
          <a:p>
            <a:pPr indent="-334327" lvl="0" marL="457200" rtl="0" algn="l">
              <a:spcBef>
                <a:spcPts val="0"/>
              </a:spcBef>
              <a:spcAft>
                <a:spcPts val="0"/>
              </a:spcAft>
              <a:buSzPct val="100000"/>
              <a:buFont typeface="Times New Roman"/>
              <a:buChar char="●"/>
            </a:pPr>
            <a:r>
              <a:rPr lang="en">
                <a:latin typeface="Times New Roman"/>
                <a:ea typeface="Times New Roman"/>
                <a:cs typeface="Times New Roman"/>
                <a:sym typeface="Times New Roman"/>
              </a:rPr>
              <a:t>Hedging is a way to curb latency variability</a:t>
            </a:r>
            <a:endParaRPr>
              <a:latin typeface="Times New Roman"/>
              <a:ea typeface="Times New Roman"/>
              <a:cs typeface="Times New Roman"/>
              <a:sym typeface="Times New Roman"/>
            </a:endParaRPr>
          </a:p>
          <a:p>
            <a:pPr indent="-310832" lvl="1" marL="914400" rtl="0" algn="l">
              <a:spcBef>
                <a:spcPts val="0"/>
              </a:spcBef>
              <a:spcAft>
                <a:spcPts val="0"/>
              </a:spcAft>
              <a:buSzPct val="100000"/>
              <a:buFont typeface="Times New Roman"/>
              <a:buChar char="○"/>
            </a:pPr>
            <a:r>
              <a:rPr lang="en">
                <a:latin typeface="Times New Roman"/>
                <a:ea typeface="Times New Roman"/>
                <a:cs typeface="Times New Roman"/>
                <a:sym typeface="Times New Roman"/>
              </a:rPr>
              <a:t>Key idea: issue the same request to multiple replicas and use the results from whichever replica responds first</a:t>
            </a:r>
            <a:endParaRPr>
              <a:latin typeface="Times New Roman"/>
              <a:ea typeface="Times New Roman"/>
              <a:cs typeface="Times New Roman"/>
              <a:sym typeface="Times New Roman"/>
            </a:endParaRPr>
          </a:p>
        </p:txBody>
      </p:sp>
      <p:sp>
        <p:nvSpPr>
          <p:cNvPr id="601" name="Google Shape;601;p33"/>
          <p:cNvSpPr/>
          <p:nvPr/>
        </p:nvSpPr>
        <p:spPr>
          <a:xfrm>
            <a:off x="3180975" y="1626275"/>
            <a:ext cx="28236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Server</a:t>
            </a:r>
            <a:endParaRPr/>
          </a:p>
        </p:txBody>
      </p:sp>
      <p:sp>
        <p:nvSpPr>
          <p:cNvPr id="602" name="Google Shape;602;p33"/>
          <p:cNvSpPr/>
          <p:nvPr/>
        </p:nvSpPr>
        <p:spPr>
          <a:xfrm>
            <a:off x="472525" y="3074075"/>
            <a:ext cx="8280000" cy="1047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br>
              <a:rPr lang="en"/>
            </a:br>
            <a:br>
              <a:rPr lang="en"/>
            </a:br>
            <a:endParaRPr/>
          </a:p>
        </p:txBody>
      </p:sp>
      <p:sp>
        <p:nvSpPr>
          <p:cNvPr id="603" name="Google Shape;603;p33"/>
          <p:cNvSpPr/>
          <p:nvPr/>
        </p:nvSpPr>
        <p:spPr>
          <a:xfrm>
            <a:off x="822000" y="3293625"/>
            <a:ext cx="1444200" cy="74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Store 1</a:t>
            </a:r>
            <a:endParaRPr sz="1200"/>
          </a:p>
        </p:txBody>
      </p:sp>
      <p:sp>
        <p:nvSpPr>
          <p:cNvPr id="604" name="Google Shape;604;p33"/>
          <p:cNvSpPr/>
          <p:nvPr/>
        </p:nvSpPr>
        <p:spPr>
          <a:xfrm>
            <a:off x="3870000" y="3293625"/>
            <a:ext cx="1444200" cy="74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Store 2</a:t>
            </a:r>
            <a:endParaRPr sz="1200"/>
          </a:p>
        </p:txBody>
      </p:sp>
      <p:sp>
        <p:nvSpPr>
          <p:cNvPr id="605" name="Google Shape;605;p33"/>
          <p:cNvSpPr/>
          <p:nvPr/>
        </p:nvSpPr>
        <p:spPr>
          <a:xfrm>
            <a:off x="6994200" y="3293625"/>
            <a:ext cx="1444200" cy="748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Store 3</a:t>
            </a:r>
            <a:endParaRPr sz="1200"/>
          </a:p>
        </p:txBody>
      </p:sp>
      <p:sp>
        <p:nvSpPr>
          <p:cNvPr id="606" name="Google Shape;606;p33"/>
          <p:cNvSpPr txBox="1"/>
          <p:nvPr/>
        </p:nvSpPr>
        <p:spPr>
          <a:xfrm>
            <a:off x="188125" y="1625000"/>
            <a:ext cx="2307900" cy="913500"/>
          </a:xfrm>
          <a:prstGeom prst="rect">
            <a:avLst/>
          </a:prstGeom>
          <a:noFill/>
          <a:ln cap="flat" cmpd="sng" w="38100">
            <a:solidFill>
              <a:srgbClr val="22222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Multiple responses</a:t>
            </a:r>
            <a:endParaRPr>
              <a:latin typeface="Times New Roman"/>
              <a:ea typeface="Times New Roman"/>
              <a:cs typeface="Times New Roman"/>
              <a:sym typeface="Times New Roman"/>
            </a:endParaRPr>
          </a:p>
          <a:p>
            <a:pPr indent="0" lvl="0" marL="0" rtl="0" algn="l">
              <a:spcBef>
                <a:spcPts val="0"/>
              </a:spcBef>
              <a:spcAft>
                <a:spcPts val="0"/>
              </a:spcAft>
              <a:buNone/>
            </a:pPr>
            <a:r>
              <a:rPr lang="en">
                <a:latin typeface="Times New Roman"/>
                <a:ea typeface="Times New Roman"/>
                <a:cs typeface="Times New Roman"/>
                <a:sym typeface="Times New Roman"/>
              </a:rPr>
              <a:t>do not interfere with  each other</a:t>
            </a:r>
            <a:endParaRPr>
              <a:latin typeface="Times New Roman"/>
              <a:ea typeface="Times New Roman"/>
              <a:cs typeface="Times New Roman"/>
              <a:sym typeface="Times New Roman"/>
            </a:endParaRPr>
          </a:p>
        </p:txBody>
      </p:sp>
      <p:sp>
        <p:nvSpPr>
          <p:cNvPr id="607" name="Google Shape;607;p33"/>
          <p:cNvSpPr txBox="1"/>
          <p:nvPr/>
        </p:nvSpPr>
        <p:spPr>
          <a:xfrm>
            <a:off x="-18575" y="4560800"/>
            <a:ext cx="9144000" cy="572700"/>
          </a:xfrm>
          <a:prstGeom prst="rect">
            <a:avLst/>
          </a:prstGeom>
          <a:solidFill>
            <a:srgbClr val="FFF2CC"/>
          </a:solidFill>
          <a:ln cap="flat" cmpd="sng" w="9525">
            <a:solidFill>
              <a:srgbClr val="22222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Times New Roman"/>
                <a:ea typeface="Times New Roman"/>
                <a:cs typeface="Times New Roman"/>
                <a:sym typeface="Times New Roman"/>
              </a:rPr>
              <a:t>Can we apply hedging to consensus so that multiple proposers don’t interfere?</a:t>
            </a:r>
            <a:endParaRPr sz="2200">
              <a:latin typeface="Times New Roman"/>
              <a:ea typeface="Times New Roman"/>
              <a:cs typeface="Times New Roman"/>
              <a:sym typeface="Times New Roman"/>
            </a:endParaRPr>
          </a:p>
        </p:txBody>
      </p:sp>
      <p:sp>
        <p:nvSpPr>
          <p:cNvPr id="608" name="Google Shape;60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609" name="Google Shape;609;p33"/>
          <p:cNvCxnSpPr>
            <a:stCxn id="601" idx="2"/>
            <a:endCxn id="603" idx="0"/>
          </p:cNvCxnSpPr>
          <p:nvPr/>
        </p:nvCxnSpPr>
        <p:spPr>
          <a:xfrm flipH="1">
            <a:off x="1544175" y="2198975"/>
            <a:ext cx="3048600" cy="1094700"/>
          </a:xfrm>
          <a:prstGeom prst="straightConnector1">
            <a:avLst/>
          </a:prstGeom>
          <a:noFill/>
          <a:ln cap="flat" cmpd="sng" w="9525">
            <a:solidFill>
              <a:schemeClr val="dk2"/>
            </a:solidFill>
            <a:prstDash val="solid"/>
            <a:round/>
            <a:headEnd len="med" w="med" type="none"/>
            <a:tailEnd len="med" w="med" type="triangle"/>
          </a:ln>
        </p:spPr>
      </p:cxnSp>
      <p:cxnSp>
        <p:nvCxnSpPr>
          <p:cNvPr id="610" name="Google Shape;610;p33"/>
          <p:cNvCxnSpPr>
            <a:stCxn id="601" idx="2"/>
            <a:endCxn id="604" idx="0"/>
          </p:cNvCxnSpPr>
          <p:nvPr/>
        </p:nvCxnSpPr>
        <p:spPr>
          <a:xfrm flipH="1">
            <a:off x="4592175" y="2198975"/>
            <a:ext cx="600" cy="1094700"/>
          </a:xfrm>
          <a:prstGeom prst="straightConnector1">
            <a:avLst/>
          </a:prstGeom>
          <a:noFill/>
          <a:ln cap="flat" cmpd="sng" w="9525">
            <a:solidFill>
              <a:schemeClr val="dk2"/>
            </a:solidFill>
            <a:prstDash val="solid"/>
            <a:round/>
            <a:headEnd len="med" w="med" type="none"/>
            <a:tailEnd len="med" w="med" type="triangle"/>
          </a:ln>
        </p:spPr>
      </p:cxnSp>
      <p:cxnSp>
        <p:nvCxnSpPr>
          <p:cNvPr id="611" name="Google Shape;611;p33"/>
          <p:cNvCxnSpPr>
            <a:stCxn id="601" idx="2"/>
            <a:endCxn id="605" idx="0"/>
          </p:cNvCxnSpPr>
          <p:nvPr/>
        </p:nvCxnSpPr>
        <p:spPr>
          <a:xfrm>
            <a:off x="4592775" y="2198975"/>
            <a:ext cx="3123600" cy="1094700"/>
          </a:xfrm>
          <a:prstGeom prst="straightConnector1">
            <a:avLst/>
          </a:prstGeom>
          <a:noFill/>
          <a:ln cap="flat" cmpd="sng" w="9525">
            <a:solidFill>
              <a:schemeClr val="dk2"/>
            </a:solidFill>
            <a:prstDash val="solid"/>
            <a:round/>
            <a:headEnd len="med" w="med" type="none"/>
            <a:tailEnd len="med" w="med" type="triangle"/>
          </a:ln>
        </p:spPr>
      </p:cxnSp>
      <p:cxnSp>
        <p:nvCxnSpPr>
          <p:cNvPr id="612" name="Google Shape;612;p33"/>
          <p:cNvCxnSpPr/>
          <p:nvPr/>
        </p:nvCxnSpPr>
        <p:spPr>
          <a:xfrm flipH="1" rot="10800000">
            <a:off x="1774325" y="2198950"/>
            <a:ext cx="2894700" cy="1095300"/>
          </a:xfrm>
          <a:prstGeom prst="straightConnector1">
            <a:avLst/>
          </a:prstGeom>
          <a:noFill/>
          <a:ln cap="flat" cmpd="sng" w="9525">
            <a:solidFill>
              <a:schemeClr val="dk2"/>
            </a:solidFill>
            <a:prstDash val="solid"/>
            <a:round/>
            <a:headEnd len="med" w="med" type="none"/>
            <a:tailEnd len="med" w="med" type="triangle"/>
          </a:ln>
        </p:spPr>
      </p:cxnSp>
      <p:cxnSp>
        <p:nvCxnSpPr>
          <p:cNvPr id="613" name="Google Shape;613;p33"/>
          <p:cNvCxnSpPr/>
          <p:nvPr/>
        </p:nvCxnSpPr>
        <p:spPr>
          <a:xfrm rot="10800000">
            <a:off x="4825825" y="2199725"/>
            <a:ext cx="9300" cy="1083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RoadMap</a:t>
            </a:r>
            <a:endParaRPr>
              <a:latin typeface="Times New Roman"/>
              <a:ea typeface="Times New Roman"/>
              <a:cs typeface="Times New Roman"/>
              <a:sym typeface="Times New Roman"/>
            </a:endParaRPr>
          </a:p>
        </p:txBody>
      </p:sp>
      <p:sp>
        <p:nvSpPr>
          <p:cNvPr id="619" name="Google Shape;619;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highlight>
                  <a:schemeClr val="lt1"/>
                </a:highlight>
                <a:latin typeface="Times New Roman"/>
                <a:ea typeface="Times New Roman"/>
                <a:cs typeface="Times New Roman"/>
                <a:sym typeface="Times New Roman"/>
              </a:rPr>
              <a:t>Introduction to consensus</a:t>
            </a:r>
            <a:br>
              <a:rPr lang="en">
                <a:highlight>
                  <a:schemeClr val="lt1"/>
                </a:highlight>
                <a:latin typeface="Times New Roman"/>
                <a:ea typeface="Times New Roman"/>
                <a:cs typeface="Times New Roman"/>
                <a:sym typeface="Times New Roman"/>
              </a:rPr>
            </a:br>
            <a:endParaRPr>
              <a:highlight>
                <a:schemeClr val="lt1"/>
              </a:highlight>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Tyranny of timeouts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Parallels of QuePaxa and hedging</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a:latin typeface="Times New Roman"/>
                <a:ea typeface="Times New Roman"/>
                <a:cs typeface="Times New Roman"/>
                <a:sym typeface="Times New Roman"/>
              </a:rPr>
              <a:t>QuePaxa algorithm</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Evaluation</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620" name="Google Shape;62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QuePaxa Contributions</a:t>
            </a:r>
            <a:endParaRPr>
              <a:latin typeface="Times New Roman"/>
              <a:ea typeface="Times New Roman"/>
              <a:cs typeface="Times New Roman"/>
              <a:sym typeface="Times New Roman"/>
            </a:endParaRPr>
          </a:p>
        </p:txBody>
      </p:sp>
      <p:sp>
        <p:nvSpPr>
          <p:cNvPr id="626" name="Google Shape;626;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A consensus protocol that eliminates the tyranny of timeouts for liveness </a:t>
            </a:r>
            <a:br>
              <a:rPr lang="en" sz="2300">
                <a:latin typeface="Times New Roman"/>
                <a:ea typeface="Times New Roman"/>
                <a:cs typeface="Times New Roman"/>
                <a:sym typeface="Times New Roman"/>
              </a:rPr>
            </a:b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First consensus protocol to support hedging in consensus </a:t>
            </a:r>
            <a:br>
              <a:rPr lang="en" sz="2300">
                <a:latin typeface="Times New Roman"/>
                <a:ea typeface="Times New Roman"/>
                <a:cs typeface="Times New Roman"/>
                <a:sym typeface="Times New Roman"/>
              </a:rPr>
            </a:br>
            <a:endParaRPr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A novel consensus protocol that </a:t>
            </a:r>
            <a:endParaRPr sz="2300">
              <a:latin typeface="Times New Roman"/>
              <a:ea typeface="Times New Roman"/>
              <a:cs typeface="Times New Roman"/>
              <a:sym typeface="Times New Roman"/>
            </a:endParaRPr>
          </a:p>
          <a:p>
            <a:pPr indent="-349250" lvl="1" marL="9144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Under normal network conditions as good as Multi-Paxos /Raft </a:t>
            </a:r>
            <a:endParaRPr sz="1900">
              <a:latin typeface="Times New Roman"/>
              <a:ea typeface="Times New Roman"/>
              <a:cs typeface="Times New Roman"/>
              <a:sym typeface="Times New Roman"/>
            </a:endParaRPr>
          </a:p>
          <a:p>
            <a:pPr indent="-349250" lvl="1" marL="9144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Under adversarial network conditions, provides liveness</a:t>
            </a:r>
            <a:endParaRPr sz="1900">
              <a:latin typeface="Times New Roman"/>
              <a:ea typeface="Times New Roman"/>
              <a:cs typeface="Times New Roman"/>
              <a:sym typeface="Times New Roman"/>
            </a:endParaRPr>
          </a:p>
        </p:txBody>
      </p:sp>
      <p:sp>
        <p:nvSpPr>
          <p:cNvPr id="627" name="Google Shape;62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QuePaxa RoadMap</a:t>
            </a:r>
            <a:endParaRPr>
              <a:latin typeface="Times New Roman"/>
              <a:ea typeface="Times New Roman"/>
              <a:cs typeface="Times New Roman"/>
              <a:sym typeface="Times New Roman"/>
            </a:endParaRPr>
          </a:p>
        </p:txBody>
      </p:sp>
      <p:sp>
        <p:nvSpPr>
          <p:cNvPr id="633" name="Google Shape;633;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Operation Overview</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Abstract QuePaxa – </a:t>
            </a:r>
            <a:r>
              <a:rPr i="1" lang="en">
                <a:latin typeface="Times New Roman"/>
                <a:ea typeface="Times New Roman"/>
                <a:cs typeface="Times New Roman"/>
                <a:sym typeface="Times New Roman"/>
              </a:rPr>
              <a:t> a simplified version</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Safety and liveness of abstract QuePaxa</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Concrete QuePaxa overview </a:t>
            </a:r>
            <a:endParaRPr>
              <a:latin typeface="Times New Roman"/>
              <a:ea typeface="Times New Roman"/>
              <a:cs typeface="Times New Roman"/>
              <a:sym typeface="Times New Roman"/>
            </a:endParaRPr>
          </a:p>
        </p:txBody>
      </p:sp>
      <p:sp>
        <p:nvSpPr>
          <p:cNvPr id="634" name="Google Shape;63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Q</a:t>
            </a:r>
            <a:r>
              <a:rPr lang="en">
                <a:latin typeface="Times New Roman"/>
                <a:ea typeface="Times New Roman"/>
                <a:cs typeface="Times New Roman"/>
                <a:sym typeface="Times New Roman"/>
              </a:rPr>
              <a:t>uePaxa Architecture </a:t>
            </a:r>
            <a:endParaRPr>
              <a:latin typeface="Times New Roman"/>
              <a:ea typeface="Times New Roman"/>
              <a:cs typeface="Times New Roman"/>
              <a:sym typeface="Times New Roman"/>
            </a:endParaRPr>
          </a:p>
        </p:txBody>
      </p:sp>
      <p:sp>
        <p:nvSpPr>
          <p:cNvPr id="640" name="Google Shape;640;p37"/>
          <p:cNvSpPr/>
          <p:nvPr/>
        </p:nvSpPr>
        <p:spPr>
          <a:xfrm>
            <a:off x="816725" y="2834125"/>
            <a:ext cx="1845600" cy="183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br>
              <a:rPr lang="en"/>
            </a:br>
            <a:br>
              <a:rPr lang="en"/>
            </a:br>
            <a:br>
              <a:rPr lang="en"/>
            </a:br>
            <a:br>
              <a:rPr lang="en"/>
            </a:br>
            <a:br>
              <a:rPr lang="en"/>
            </a:br>
            <a:br>
              <a:rPr lang="en"/>
            </a:br>
            <a:br>
              <a:rPr lang="en"/>
            </a:br>
            <a:r>
              <a:rPr lang="en"/>
              <a:t>Replica</a:t>
            </a:r>
            <a:endParaRPr/>
          </a:p>
        </p:txBody>
      </p:sp>
      <p:sp>
        <p:nvSpPr>
          <p:cNvPr id="641" name="Google Shape;641;p37"/>
          <p:cNvSpPr/>
          <p:nvPr/>
        </p:nvSpPr>
        <p:spPr>
          <a:xfrm>
            <a:off x="972375" y="3093500"/>
            <a:ext cx="1541700" cy="4521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Proposer</a:t>
            </a:r>
            <a:endParaRPr/>
          </a:p>
        </p:txBody>
      </p:sp>
      <p:sp>
        <p:nvSpPr>
          <p:cNvPr id="642" name="Google Shape;642;p37"/>
          <p:cNvSpPr/>
          <p:nvPr/>
        </p:nvSpPr>
        <p:spPr>
          <a:xfrm>
            <a:off x="972375" y="3779300"/>
            <a:ext cx="1541700" cy="4521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Recorder</a:t>
            </a:r>
            <a:endParaRPr/>
          </a:p>
        </p:txBody>
      </p:sp>
      <p:sp>
        <p:nvSpPr>
          <p:cNvPr id="643" name="Google Shape;643;p37"/>
          <p:cNvSpPr/>
          <p:nvPr/>
        </p:nvSpPr>
        <p:spPr>
          <a:xfrm>
            <a:off x="3636125" y="2834125"/>
            <a:ext cx="1845600" cy="183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br>
              <a:rPr lang="en"/>
            </a:br>
            <a:br>
              <a:rPr lang="en"/>
            </a:br>
            <a:br>
              <a:rPr lang="en"/>
            </a:br>
            <a:br>
              <a:rPr lang="en"/>
            </a:br>
            <a:br>
              <a:rPr lang="en"/>
            </a:br>
            <a:br>
              <a:rPr lang="en"/>
            </a:br>
            <a:br>
              <a:rPr lang="en"/>
            </a:br>
            <a:r>
              <a:rPr lang="en"/>
              <a:t>Replica</a:t>
            </a:r>
            <a:endParaRPr/>
          </a:p>
        </p:txBody>
      </p:sp>
      <p:sp>
        <p:nvSpPr>
          <p:cNvPr id="644" name="Google Shape;644;p37"/>
          <p:cNvSpPr/>
          <p:nvPr/>
        </p:nvSpPr>
        <p:spPr>
          <a:xfrm>
            <a:off x="3791775" y="3093500"/>
            <a:ext cx="1541700" cy="4521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Proposer</a:t>
            </a:r>
            <a:endParaRPr/>
          </a:p>
        </p:txBody>
      </p:sp>
      <p:sp>
        <p:nvSpPr>
          <p:cNvPr id="645" name="Google Shape;645;p37"/>
          <p:cNvSpPr/>
          <p:nvPr/>
        </p:nvSpPr>
        <p:spPr>
          <a:xfrm>
            <a:off x="3791775" y="3779300"/>
            <a:ext cx="1541700" cy="4521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Recorder</a:t>
            </a:r>
            <a:endParaRPr/>
          </a:p>
        </p:txBody>
      </p:sp>
      <p:sp>
        <p:nvSpPr>
          <p:cNvPr id="646" name="Google Shape;646;p37"/>
          <p:cNvSpPr/>
          <p:nvPr/>
        </p:nvSpPr>
        <p:spPr>
          <a:xfrm>
            <a:off x="6531725" y="2834125"/>
            <a:ext cx="1845600" cy="183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br>
              <a:rPr lang="en"/>
            </a:br>
            <a:br>
              <a:rPr lang="en"/>
            </a:br>
            <a:br>
              <a:rPr lang="en"/>
            </a:br>
            <a:br>
              <a:rPr lang="en"/>
            </a:br>
            <a:br>
              <a:rPr lang="en"/>
            </a:br>
            <a:br>
              <a:rPr lang="en"/>
            </a:br>
            <a:br>
              <a:rPr lang="en"/>
            </a:br>
            <a:r>
              <a:rPr lang="en"/>
              <a:t>Replica</a:t>
            </a:r>
            <a:endParaRPr/>
          </a:p>
        </p:txBody>
      </p:sp>
      <p:sp>
        <p:nvSpPr>
          <p:cNvPr id="647" name="Google Shape;647;p37"/>
          <p:cNvSpPr/>
          <p:nvPr/>
        </p:nvSpPr>
        <p:spPr>
          <a:xfrm>
            <a:off x="6687375" y="3093500"/>
            <a:ext cx="1541700" cy="4521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Proposer</a:t>
            </a:r>
            <a:endParaRPr/>
          </a:p>
        </p:txBody>
      </p:sp>
      <p:sp>
        <p:nvSpPr>
          <p:cNvPr id="648" name="Google Shape;648;p37"/>
          <p:cNvSpPr/>
          <p:nvPr/>
        </p:nvSpPr>
        <p:spPr>
          <a:xfrm>
            <a:off x="6687375" y="3779300"/>
            <a:ext cx="1541700" cy="4521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Recorder</a:t>
            </a:r>
            <a:endParaRPr/>
          </a:p>
        </p:txBody>
      </p:sp>
      <p:sp>
        <p:nvSpPr>
          <p:cNvPr id="649" name="Google Shape;649;p37"/>
          <p:cNvSpPr/>
          <p:nvPr/>
        </p:nvSpPr>
        <p:spPr>
          <a:xfrm>
            <a:off x="1962975" y="1569500"/>
            <a:ext cx="1541700" cy="45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Submitter</a:t>
            </a:r>
            <a:endParaRPr/>
          </a:p>
        </p:txBody>
      </p:sp>
      <p:sp>
        <p:nvSpPr>
          <p:cNvPr id="650" name="Google Shape;650;p37"/>
          <p:cNvSpPr/>
          <p:nvPr/>
        </p:nvSpPr>
        <p:spPr>
          <a:xfrm>
            <a:off x="5391975" y="1569500"/>
            <a:ext cx="1541700" cy="45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Submitter</a:t>
            </a:r>
            <a:endParaRPr/>
          </a:p>
        </p:txBody>
      </p:sp>
      <p:cxnSp>
        <p:nvCxnSpPr>
          <p:cNvPr id="651" name="Google Shape;651;p37"/>
          <p:cNvCxnSpPr>
            <a:stCxn id="649" idx="2"/>
            <a:endCxn id="640" idx="0"/>
          </p:cNvCxnSpPr>
          <p:nvPr/>
        </p:nvCxnSpPr>
        <p:spPr>
          <a:xfrm flipH="1">
            <a:off x="1739625" y="2021600"/>
            <a:ext cx="994200" cy="812400"/>
          </a:xfrm>
          <a:prstGeom prst="straightConnector1">
            <a:avLst/>
          </a:prstGeom>
          <a:noFill/>
          <a:ln cap="flat" cmpd="sng" w="9525">
            <a:solidFill>
              <a:schemeClr val="dk2"/>
            </a:solidFill>
            <a:prstDash val="solid"/>
            <a:round/>
            <a:headEnd len="med" w="med" type="none"/>
            <a:tailEnd len="med" w="med" type="triangle"/>
          </a:ln>
        </p:spPr>
      </p:cxnSp>
      <p:cxnSp>
        <p:nvCxnSpPr>
          <p:cNvPr id="652" name="Google Shape;652;p37"/>
          <p:cNvCxnSpPr>
            <a:stCxn id="649" idx="2"/>
            <a:endCxn id="643" idx="0"/>
          </p:cNvCxnSpPr>
          <p:nvPr/>
        </p:nvCxnSpPr>
        <p:spPr>
          <a:xfrm>
            <a:off x="2733825" y="2021600"/>
            <a:ext cx="1825200" cy="812400"/>
          </a:xfrm>
          <a:prstGeom prst="straightConnector1">
            <a:avLst/>
          </a:prstGeom>
          <a:noFill/>
          <a:ln cap="flat" cmpd="sng" w="9525">
            <a:solidFill>
              <a:schemeClr val="dk2"/>
            </a:solidFill>
            <a:prstDash val="solid"/>
            <a:round/>
            <a:headEnd len="med" w="med" type="none"/>
            <a:tailEnd len="med" w="med" type="triangle"/>
          </a:ln>
        </p:spPr>
      </p:cxnSp>
      <p:cxnSp>
        <p:nvCxnSpPr>
          <p:cNvPr id="653" name="Google Shape;653;p37"/>
          <p:cNvCxnSpPr>
            <a:stCxn id="649" idx="2"/>
            <a:endCxn id="646" idx="0"/>
          </p:cNvCxnSpPr>
          <p:nvPr/>
        </p:nvCxnSpPr>
        <p:spPr>
          <a:xfrm>
            <a:off x="2733825" y="2021600"/>
            <a:ext cx="4720800" cy="812400"/>
          </a:xfrm>
          <a:prstGeom prst="straightConnector1">
            <a:avLst/>
          </a:prstGeom>
          <a:noFill/>
          <a:ln cap="flat" cmpd="sng" w="9525">
            <a:solidFill>
              <a:schemeClr val="dk2"/>
            </a:solidFill>
            <a:prstDash val="solid"/>
            <a:round/>
            <a:headEnd len="med" w="med" type="none"/>
            <a:tailEnd len="med" w="med" type="triangle"/>
          </a:ln>
        </p:spPr>
      </p:cxnSp>
      <p:cxnSp>
        <p:nvCxnSpPr>
          <p:cNvPr id="654" name="Google Shape;654;p37"/>
          <p:cNvCxnSpPr>
            <a:stCxn id="650" idx="2"/>
            <a:endCxn id="640" idx="0"/>
          </p:cNvCxnSpPr>
          <p:nvPr/>
        </p:nvCxnSpPr>
        <p:spPr>
          <a:xfrm flipH="1">
            <a:off x="1739625" y="2021600"/>
            <a:ext cx="4423200" cy="812400"/>
          </a:xfrm>
          <a:prstGeom prst="straightConnector1">
            <a:avLst/>
          </a:prstGeom>
          <a:noFill/>
          <a:ln cap="flat" cmpd="sng" w="9525">
            <a:solidFill>
              <a:schemeClr val="dk2"/>
            </a:solidFill>
            <a:prstDash val="solid"/>
            <a:round/>
            <a:headEnd len="med" w="med" type="none"/>
            <a:tailEnd len="med" w="med" type="triangle"/>
          </a:ln>
        </p:spPr>
      </p:cxnSp>
      <p:cxnSp>
        <p:nvCxnSpPr>
          <p:cNvPr id="655" name="Google Shape;655;p37"/>
          <p:cNvCxnSpPr>
            <a:stCxn id="650" idx="2"/>
            <a:endCxn id="643" idx="0"/>
          </p:cNvCxnSpPr>
          <p:nvPr/>
        </p:nvCxnSpPr>
        <p:spPr>
          <a:xfrm flipH="1">
            <a:off x="4559025" y="2021600"/>
            <a:ext cx="1603800" cy="812400"/>
          </a:xfrm>
          <a:prstGeom prst="straightConnector1">
            <a:avLst/>
          </a:prstGeom>
          <a:noFill/>
          <a:ln cap="flat" cmpd="sng" w="9525">
            <a:solidFill>
              <a:schemeClr val="dk2"/>
            </a:solidFill>
            <a:prstDash val="solid"/>
            <a:round/>
            <a:headEnd len="med" w="med" type="none"/>
            <a:tailEnd len="med" w="med" type="triangle"/>
          </a:ln>
        </p:spPr>
      </p:cxnSp>
      <p:cxnSp>
        <p:nvCxnSpPr>
          <p:cNvPr id="656" name="Google Shape;656;p37"/>
          <p:cNvCxnSpPr>
            <a:stCxn id="650" idx="2"/>
            <a:endCxn id="646" idx="0"/>
          </p:cNvCxnSpPr>
          <p:nvPr/>
        </p:nvCxnSpPr>
        <p:spPr>
          <a:xfrm>
            <a:off x="6162825" y="2021600"/>
            <a:ext cx="1291800" cy="812400"/>
          </a:xfrm>
          <a:prstGeom prst="straightConnector1">
            <a:avLst/>
          </a:prstGeom>
          <a:noFill/>
          <a:ln cap="flat" cmpd="sng" w="9525">
            <a:solidFill>
              <a:schemeClr val="dk2"/>
            </a:solidFill>
            <a:prstDash val="solid"/>
            <a:round/>
            <a:headEnd len="med" w="med" type="none"/>
            <a:tailEnd len="med" w="med" type="triangle"/>
          </a:ln>
        </p:spPr>
      </p:cxnSp>
      <p:sp>
        <p:nvSpPr>
          <p:cNvPr id="657" name="Google Shape;657;p37"/>
          <p:cNvSpPr txBox="1"/>
          <p:nvPr/>
        </p:nvSpPr>
        <p:spPr>
          <a:xfrm>
            <a:off x="3654850" y="1952125"/>
            <a:ext cx="16038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Client Requests</a:t>
            </a:r>
            <a:endParaRPr/>
          </a:p>
        </p:txBody>
      </p:sp>
      <p:cxnSp>
        <p:nvCxnSpPr>
          <p:cNvPr id="658" name="Google Shape;658;p37"/>
          <p:cNvCxnSpPr>
            <a:stCxn id="641" idx="2"/>
            <a:endCxn id="642" idx="0"/>
          </p:cNvCxnSpPr>
          <p:nvPr/>
        </p:nvCxnSpPr>
        <p:spPr>
          <a:xfrm>
            <a:off x="1743225" y="3545600"/>
            <a:ext cx="0" cy="233700"/>
          </a:xfrm>
          <a:prstGeom prst="straightConnector1">
            <a:avLst/>
          </a:prstGeom>
          <a:noFill/>
          <a:ln cap="flat" cmpd="sng" w="9525">
            <a:solidFill>
              <a:schemeClr val="dk2"/>
            </a:solidFill>
            <a:prstDash val="solid"/>
            <a:round/>
            <a:headEnd len="med" w="med" type="none"/>
            <a:tailEnd len="med" w="med" type="triangle"/>
          </a:ln>
        </p:spPr>
      </p:cxnSp>
      <p:cxnSp>
        <p:nvCxnSpPr>
          <p:cNvPr id="659" name="Google Shape;659;p37"/>
          <p:cNvCxnSpPr>
            <a:stCxn id="641" idx="2"/>
            <a:endCxn id="645" idx="0"/>
          </p:cNvCxnSpPr>
          <p:nvPr/>
        </p:nvCxnSpPr>
        <p:spPr>
          <a:xfrm>
            <a:off x="1743225" y="3545600"/>
            <a:ext cx="2819400" cy="233700"/>
          </a:xfrm>
          <a:prstGeom prst="straightConnector1">
            <a:avLst/>
          </a:prstGeom>
          <a:noFill/>
          <a:ln cap="flat" cmpd="sng" w="9525">
            <a:solidFill>
              <a:schemeClr val="dk2"/>
            </a:solidFill>
            <a:prstDash val="solid"/>
            <a:round/>
            <a:headEnd len="med" w="med" type="none"/>
            <a:tailEnd len="med" w="med" type="triangle"/>
          </a:ln>
        </p:spPr>
      </p:cxnSp>
      <p:cxnSp>
        <p:nvCxnSpPr>
          <p:cNvPr id="660" name="Google Shape;660;p37"/>
          <p:cNvCxnSpPr>
            <a:stCxn id="641" idx="2"/>
            <a:endCxn id="648" idx="0"/>
          </p:cNvCxnSpPr>
          <p:nvPr/>
        </p:nvCxnSpPr>
        <p:spPr>
          <a:xfrm>
            <a:off x="1743225" y="3545600"/>
            <a:ext cx="5715000" cy="233700"/>
          </a:xfrm>
          <a:prstGeom prst="straightConnector1">
            <a:avLst/>
          </a:prstGeom>
          <a:noFill/>
          <a:ln cap="flat" cmpd="sng" w="9525">
            <a:solidFill>
              <a:schemeClr val="dk2"/>
            </a:solidFill>
            <a:prstDash val="solid"/>
            <a:round/>
            <a:headEnd len="med" w="med" type="none"/>
            <a:tailEnd len="med" w="med" type="triangle"/>
          </a:ln>
        </p:spPr>
      </p:cxnSp>
      <p:sp>
        <p:nvSpPr>
          <p:cNvPr id="661" name="Google Shape;66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QuePaxa Log Structure</a:t>
            </a:r>
            <a:endParaRPr/>
          </a:p>
        </p:txBody>
      </p:sp>
      <p:sp>
        <p:nvSpPr>
          <p:cNvPr id="667" name="Google Shape;667;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68" name="Google Shape;668;p38"/>
          <p:cNvSpPr/>
          <p:nvPr/>
        </p:nvSpPr>
        <p:spPr>
          <a:xfrm>
            <a:off x="1212750" y="1243750"/>
            <a:ext cx="7303500" cy="74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9" name="Google Shape;669;p38"/>
          <p:cNvSpPr txBox="1"/>
          <p:nvPr/>
        </p:nvSpPr>
        <p:spPr>
          <a:xfrm>
            <a:off x="98800" y="1379350"/>
            <a:ext cx="978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Slot 1</a:t>
            </a:r>
            <a:endParaRPr/>
          </a:p>
        </p:txBody>
      </p:sp>
      <p:sp>
        <p:nvSpPr>
          <p:cNvPr id="670" name="Google Shape;670;p38"/>
          <p:cNvSpPr/>
          <p:nvPr/>
        </p:nvSpPr>
        <p:spPr>
          <a:xfrm>
            <a:off x="1212750" y="2234350"/>
            <a:ext cx="7303500" cy="74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38"/>
          <p:cNvSpPr txBox="1"/>
          <p:nvPr/>
        </p:nvSpPr>
        <p:spPr>
          <a:xfrm>
            <a:off x="98800" y="2369950"/>
            <a:ext cx="978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Slot 2</a:t>
            </a:r>
            <a:endParaRPr/>
          </a:p>
        </p:txBody>
      </p:sp>
      <p:sp>
        <p:nvSpPr>
          <p:cNvPr id="672" name="Google Shape;672;p38"/>
          <p:cNvSpPr/>
          <p:nvPr/>
        </p:nvSpPr>
        <p:spPr>
          <a:xfrm>
            <a:off x="1212750" y="3377350"/>
            <a:ext cx="7303500" cy="74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3" name="Google Shape;673;p38"/>
          <p:cNvSpPr txBox="1"/>
          <p:nvPr/>
        </p:nvSpPr>
        <p:spPr>
          <a:xfrm>
            <a:off x="98800" y="3512950"/>
            <a:ext cx="978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Slot 3</a:t>
            </a:r>
            <a:endParaRPr/>
          </a:p>
        </p:txBody>
      </p:sp>
      <p:cxnSp>
        <p:nvCxnSpPr>
          <p:cNvPr id="674" name="Google Shape;674;p38"/>
          <p:cNvCxnSpPr/>
          <p:nvPr/>
        </p:nvCxnSpPr>
        <p:spPr>
          <a:xfrm flipH="1">
            <a:off x="4854925" y="4305950"/>
            <a:ext cx="9600" cy="765300"/>
          </a:xfrm>
          <a:prstGeom prst="straightConnector1">
            <a:avLst/>
          </a:prstGeom>
          <a:noFill/>
          <a:ln cap="flat" cmpd="sng" w="38100">
            <a:solidFill>
              <a:schemeClr val="dk2"/>
            </a:solidFill>
            <a:prstDash val="dot"/>
            <a:round/>
            <a:headEnd len="med" w="med" type="none"/>
            <a:tailEnd len="med" w="med" type="none"/>
          </a:ln>
        </p:spPr>
      </p:cxnSp>
      <p:sp>
        <p:nvSpPr>
          <p:cNvPr id="675" name="Google Shape;675;p38"/>
          <p:cNvSpPr/>
          <p:nvPr/>
        </p:nvSpPr>
        <p:spPr>
          <a:xfrm>
            <a:off x="1309600" y="1311550"/>
            <a:ext cx="28671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Round 1</a:t>
            </a:r>
            <a:endParaRPr/>
          </a:p>
        </p:txBody>
      </p:sp>
      <p:sp>
        <p:nvSpPr>
          <p:cNvPr id="676" name="Google Shape;676;p38"/>
          <p:cNvSpPr/>
          <p:nvPr/>
        </p:nvSpPr>
        <p:spPr>
          <a:xfrm>
            <a:off x="4205200" y="1311550"/>
            <a:ext cx="2925900" cy="57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Round 2</a:t>
            </a:r>
            <a:endParaRPr/>
          </a:p>
        </p:txBody>
      </p:sp>
      <p:cxnSp>
        <p:nvCxnSpPr>
          <p:cNvPr id="677" name="Google Shape;677;p38"/>
          <p:cNvCxnSpPr/>
          <p:nvPr/>
        </p:nvCxnSpPr>
        <p:spPr>
          <a:xfrm>
            <a:off x="7287450" y="1611550"/>
            <a:ext cx="1152600" cy="5100"/>
          </a:xfrm>
          <a:prstGeom prst="straightConnector1">
            <a:avLst/>
          </a:prstGeom>
          <a:noFill/>
          <a:ln cap="flat" cmpd="sng" w="38100">
            <a:solidFill>
              <a:schemeClr val="dk2"/>
            </a:solidFill>
            <a:prstDash val="dot"/>
            <a:round/>
            <a:headEnd len="med" w="med" type="none"/>
            <a:tailEnd len="med" w="med" type="none"/>
          </a:ln>
        </p:spPr>
      </p:cxnSp>
      <p:sp>
        <p:nvSpPr>
          <p:cNvPr id="678" name="Google Shape;678;p38"/>
          <p:cNvSpPr/>
          <p:nvPr/>
        </p:nvSpPr>
        <p:spPr>
          <a:xfrm>
            <a:off x="1406475" y="1369675"/>
            <a:ext cx="2683200" cy="403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79" name="Google Shape;679;p38"/>
          <p:cNvCxnSpPr>
            <a:stCxn id="678" idx="0"/>
          </p:cNvCxnSpPr>
          <p:nvPr/>
        </p:nvCxnSpPr>
        <p:spPr>
          <a:xfrm>
            <a:off x="2748075" y="1369675"/>
            <a:ext cx="0" cy="403200"/>
          </a:xfrm>
          <a:prstGeom prst="straightConnector1">
            <a:avLst/>
          </a:prstGeom>
          <a:noFill/>
          <a:ln cap="flat" cmpd="sng" w="9525">
            <a:solidFill>
              <a:schemeClr val="dk2"/>
            </a:solidFill>
            <a:prstDash val="solid"/>
            <a:round/>
            <a:headEnd len="med" w="med" type="none"/>
            <a:tailEnd len="med" w="med" type="none"/>
          </a:ln>
        </p:spPr>
      </p:cxnSp>
      <p:cxnSp>
        <p:nvCxnSpPr>
          <p:cNvPr id="680" name="Google Shape;680;p38"/>
          <p:cNvCxnSpPr/>
          <p:nvPr/>
        </p:nvCxnSpPr>
        <p:spPr>
          <a:xfrm>
            <a:off x="1939225" y="1379350"/>
            <a:ext cx="0" cy="397200"/>
          </a:xfrm>
          <a:prstGeom prst="straightConnector1">
            <a:avLst/>
          </a:prstGeom>
          <a:noFill/>
          <a:ln cap="flat" cmpd="sng" w="9525">
            <a:solidFill>
              <a:schemeClr val="dk2"/>
            </a:solidFill>
            <a:prstDash val="solid"/>
            <a:round/>
            <a:headEnd len="med" w="med" type="none"/>
            <a:tailEnd len="med" w="med" type="none"/>
          </a:ln>
        </p:spPr>
      </p:cxnSp>
      <p:cxnSp>
        <p:nvCxnSpPr>
          <p:cNvPr id="681" name="Google Shape;681;p38"/>
          <p:cNvCxnSpPr/>
          <p:nvPr/>
        </p:nvCxnSpPr>
        <p:spPr>
          <a:xfrm>
            <a:off x="3489050" y="1379350"/>
            <a:ext cx="9600" cy="387600"/>
          </a:xfrm>
          <a:prstGeom prst="straightConnector1">
            <a:avLst/>
          </a:prstGeom>
          <a:noFill/>
          <a:ln cap="flat" cmpd="sng" w="9525">
            <a:solidFill>
              <a:schemeClr val="dk2"/>
            </a:solidFill>
            <a:prstDash val="solid"/>
            <a:round/>
            <a:headEnd len="med" w="med" type="none"/>
            <a:tailEnd len="med" w="med" type="none"/>
          </a:ln>
        </p:spPr>
      </p:cxnSp>
      <p:sp>
        <p:nvSpPr>
          <p:cNvPr id="682" name="Google Shape;682;p38"/>
          <p:cNvSpPr txBox="1"/>
          <p:nvPr/>
        </p:nvSpPr>
        <p:spPr>
          <a:xfrm>
            <a:off x="1482675" y="1351575"/>
            <a:ext cx="416700" cy="2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P1</a:t>
            </a:r>
            <a:endParaRPr/>
          </a:p>
        </p:txBody>
      </p:sp>
      <p:sp>
        <p:nvSpPr>
          <p:cNvPr id="683" name="Google Shape;683;p38"/>
          <p:cNvSpPr txBox="1"/>
          <p:nvPr/>
        </p:nvSpPr>
        <p:spPr>
          <a:xfrm>
            <a:off x="2168475" y="1351575"/>
            <a:ext cx="416700" cy="2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P2</a:t>
            </a:r>
            <a:endParaRPr/>
          </a:p>
        </p:txBody>
      </p:sp>
      <p:sp>
        <p:nvSpPr>
          <p:cNvPr id="684" name="Google Shape;684;p38"/>
          <p:cNvSpPr txBox="1"/>
          <p:nvPr/>
        </p:nvSpPr>
        <p:spPr>
          <a:xfrm>
            <a:off x="2930475" y="1351575"/>
            <a:ext cx="416700" cy="2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P3</a:t>
            </a:r>
            <a:endParaRPr/>
          </a:p>
        </p:txBody>
      </p:sp>
      <p:sp>
        <p:nvSpPr>
          <p:cNvPr id="685" name="Google Shape;685;p38"/>
          <p:cNvSpPr txBox="1"/>
          <p:nvPr/>
        </p:nvSpPr>
        <p:spPr>
          <a:xfrm>
            <a:off x="3616275" y="1351575"/>
            <a:ext cx="416700" cy="2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39"/>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latin typeface="Times New Roman"/>
                <a:ea typeface="Times New Roman"/>
                <a:cs typeface="Times New Roman"/>
                <a:sym typeface="Times New Roman"/>
              </a:rPr>
              <a:t>QuePaxa Protocol Diagram</a:t>
            </a:r>
            <a:endParaRPr sz="2620">
              <a:latin typeface="Times New Roman"/>
              <a:ea typeface="Times New Roman"/>
              <a:cs typeface="Times New Roman"/>
              <a:sym typeface="Times New Roman"/>
            </a:endParaRPr>
          </a:p>
        </p:txBody>
      </p:sp>
      <p:cxnSp>
        <p:nvCxnSpPr>
          <p:cNvPr id="691" name="Google Shape;691;p39"/>
          <p:cNvCxnSpPr/>
          <p:nvPr/>
        </p:nvCxnSpPr>
        <p:spPr>
          <a:xfrm>
            <a:off x="1313625" y="2046825"/>
            <a:ext cx="7766100" cy="23700"/>
          </a:xfrm>
          <a:prstGeom prst="straightConnector1">
            <a:avLst/>
          </a:prstGeom>
          <a:noFill/>
          <a:ln cap="flat" cmpd="sng" w="38100">
            <a:solidFill>
              <a:srgbClr val="4A86E8"/>
            </a:solidFill>
            <a:prstDash val="solid"/>
            <a:round/>
            <a:headEnd len="med" w="med" type="none"/>
            <a:tailEnd len="med" w="med" type="none"/>
          </a:ln>
        </p:spPr>
      </p:cxnSp>
      <p:cxnSp>
        <p:nvCxnSpPr>
          <p:cNvPr id="692" name="Google Shape;692;p39"/>
          <p:cNvCxnSpPr/>
          <p:nvPr/>
        </p:nvCxnSpPr>
        <p:spPr>
          <a:xfrm flipH="1" rot="10800000">
            <a:off x="1335500" y="2672025"/>
            <a:ext cx="7744800" cy="21600"/>
          </a:xfrm>
          <a:prstGeom prst="straightConnector1">
            <a:avLst/>
          </a:prstGeom>
          <a:noFill/>
          <a:ln cap="flat" cmpd="sng" w="38100">
            <a:solidFill>
              <a:schemeClr val="dk2"/>
            </a:solidFill>
            <a:prstDash val="solid"/>
            <a:round/>
            <a:headEnd len="med" w="med" type="none"/>
            <a:tailEnd len="med" w="med" type="none"/>
          </a:ln>
        </p:spPr>
      </p:cxnSp>
      <p:cxnSp>
        <p:nvCxnSpPr>
          <p:cNvPr id="693" name="Google Shape;693;p39"/>
          <p:cNvCxnSpPr/>
          <p:nvPr/>
        </p:nvCxnSpPr>
        <p:spPr>
          <a:xfrm flipH="1" rot="10800000">
            <a:off x="1313625" y="3213675"/>
            <a:ext cx="7766100" cy="15900"/>
          </a:xfrm>
          <a:prstGeom prst="straightConnector1">
            <a:avLst/>
          </a:prstGeom>
          <a:noFill/>
          <a:ln cap="flat" cmpd="sng" w="38100">
            <a:solidFill>
              <a:schemeClr val="dk2"/>
            </a:solidFill>
            <a:prstDash val="solid"/>
            <a:round/>
            <a:headEnd len="med" w="med" type="none"/>
            <a:tailEnd len="med" w="med" type="none"/>
          </a:ln>
        </p:spPr>
      </p:cxnSp>
      <p:cxnSp>
        <p:nvCxnSpPr>
          <p:cNvPr id="694" name="Google Shape;694;p39"/>
          <p:cNvCxnSpPr/>
          <p:nvPr/>
        </p:nvCxnSpPr>
        <p:spPr>
          <a:xfrm flipH="1" rot="10800000">
            <a:off x="1313625" y="3747075"/>
            <a:ext cx="7690200" cy="7500"/>
          </a:xfrm>
          <a:prstGeom prst="straightConnector1">
            <a:avLst/>
          </a:prstGeom>
          <a:noFill/>
          <a:ln cap="flat" cmpd="sng" w="38100">
            <a:solidFill>
              <a:schemeClr val="dk2"/>
            </a:solidFill>
            <a:prstDash val="solid"/>
            <a:round/>
            <a:headEnd len="med" w="med" type="none"/>
            <a:tailEnd len="med" w="med" type="none"/>
          </a:ln>
        </p:spPr>
      </p:cxnSp>
      <p:cxnSp>
        <p:nvCxnSpPr>
          <p:cNvPr id="695" name="Google Shape;695;p39"/>
          <p:cNvCxnSpPr/>
          <p:nvPr/>
        </p:nvCxnSpPr>
        <p:spPr>
          <a:xfrm flipH="1" rot="10800000">
            <a:off x="1346450" y="4356775"/>
            <a:ext cx="7733400" cy="1200"/>
          </a:xfrm>
          <a:prstGeom prst="straightConnector1">
            <a:avLst/>
          </a:prstGeom>
          <a:noFill/>
          <a:ln cap="flat" cmpd="sng" w="38100">
            <a:solidFill>
              <a:srgbClr val="4A86E8"/>
            </a:solidFill>
            <a:prstDash val="solid"/>
            <a:round/>
            <a:headEnd len="med" w="med" type="none"/>
            <a:tailEnd len="med" w="med" type="none"/>
          </a:ln>
        </p:spPr>
      </p:cxnSp>
      <p:sp>
        <p:nvSpPr>
          <p:cNvPr id="696" name="Google Shape;696;p39"/>
          <p:cNvSpPr txBox="1"/>
          <p:nvPr/>
        </p:nvSpPr>
        <p:spPr>
          <a:xfrm>
            <a:off x="199075" y="18598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Times New Roman"/>
                <a:ea typeface="Times New Roman"/>
                <a:cs typeface="Times New Roman"/>
                <a:sym typeface="Times New Roman"/>
              </a:rPr>
              <a:t>Proposer 1</a:t>
            </a:r>
            <a:endParaRPr sz="1500">
              <a:latin typeface="Times New Roman"/>
              <a:ea typeface="Times New Roman"/>
              <a:cs typeface="Times New Roman"/>
              <a:sym typeface="Times New Roman"/>
            </a:endParaRPr>
          </a:p>
        </p:txBody>
      </p:sp>
      <p:sp>
        <p:nvSpPr>
          <p:cNvPr id="697" name="Google Shape;697;p39"/>
          <p:cNvSpPr txBox="1"/>
          <p:nvPr/>
        </p:nvSpPr>
        <p:spPr>
          <a:xfrm>
            <a:off x="199075" y="41458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Times New Roman"/>
                <a:ea typeface="Times New Roman"/>
                <a:cs typeface="Times New Roman"/>
                <a:sym typeface="Times New Roman"/>
              </a:rPr>
              <a:t>Proposer 2</a:t>
            </a:r>
            <a:endParaRPr sz="1500">
              <a:latin typeface="Times New Roman"/>
              <a:ea typeface="Times New Roman"/>
              <a:cs typeface="Times New Roman"/>
              <a:sym typeface="Times New Roman"/>
            </a:endParaRPr>
          </a:p>
        </p:txBody>
      </p:sp>
      <p:sp>
        <p:nvSpPr>
          <p:cNvPr id="698" name="Google Shape;698;p39"/>
          <p:cNvSpPr txBox="1"/>
          <p:nvPr/>
        </p:nvSpPr>
        <p:spPr>
          <a:xfrm>
            <a:off x="199075" y="24694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Times New Roman"/>
                <a:ea typeface="Times New Roman"/>
                <a:cs typeface="Times New Roman"/>
                <a:sym typeface="Times New Roman"/>
              </a:rPr>
              <a:t>Recorder 1</a:t>
            </a:r>
            <a:endParaRPr sz="1500">
              <a:latin typeface="Times New Roman"/>
              <a:ea typeface="Times New Roman"/>
              <a:cs typeface="Times New Roman"/>
              <a:sym typeface="Times New Roman"/>
            </a:endParaRPr>
          </a:p>
        </p:txBody>
      </p:sp>
      <p:sp>
        <p:nvSpPr>
          <p:cNvPr id="699" name="Google Shape;699;p39"/>
          <p:cNvSpPr txBox="1"/>
          <p:nvPr/>
        </p:nvSpPr>
        <p:spPr>
          <a:xfrm>
            <a:off x="199075" y="30028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Times New Roman"/>
                <a:ea typeface="Times New Roman"/>
                <a:cs typeface="Times New Roman"/>
                <a:sym typeface="Times New Roman"/>
              </a:rPr>
              <a:t>Recorder 2</a:t>
            </a:r>
            <a:endParaRPr sz="1500">
              <a:latin typeface="Times New Roman"/>
              <a:ea typeface="Times New Roman"/>
              <a:cs typeface="Times New Roman"/>
              <a:sym typeface="Times New Roman"/>
            </a:endParaRPr>
          </a:p>
        </p:txBody>
      </p:sp>
      <p:sp>
        <p:nvSpPr>
          <p:cNvPr id="700" name="Google Shape;700;p39"/>
          <p:cNvSpPr txBox="1"/>
          <p:nvPr/>
        </p:nvSpPr>
        <p:spPr>
          <a:xfrm>
            <a:off x="199075" y="35362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Times New Roman"/>
                <a:ea typeface="Times New Roman"/>
                <a:cs typeface="Times New Roman"/>
                <a:sym typeface="Times New Roman"/>
              </a:rPr>
              <a:t>Recorder 3</a:t>
            </a:r>
            <a:endParaRPr sz="1500">
              <a:latin typeface="Times New Roman"/>
              <a:ea typeface="Times New Roman"/>
              <a:cs typeface="Times New Roman"/>
              <a:sym typeface="Times New Roman"/>
            </a:endParaRPr>
          </a:p>
        </p:txBody>
      </p:sp>
      <p:cxnSp>
        <p:nvCxnSpPr>
          <p:cNvPr id="701" name="Google Shape;701;p39"/>
          <p:cNvCxnSpPr/>
          <p:nvPr/>
        </p:nvCxnSpPr>
        <p:spPr>
          <a:xfrm>
            <a:off x="1555350" y="2039900"/>
            <a:ext cx="568800" cy="612600"/>
          </a:xfrm>
          <a:prstGeom prst="straightConnector1">
            <a:avLst/>
          </a:prstGeom>
          <a:noFill/>
          <a:ln cap="flat" cmpd="sng" w="9525">
            <a:solidFill>
              <a:schemeClr val="dk2"/>
            </a:solidFill>
            <a:prstDash val="solid"/>
            <a:round/>
            <a:headEnd len="med" w="med" type="none"/>
            <a:tailEnd len="med" w="med" type="triangle"/>
          </a:ln>
        </p:spPr>
      </p:cxnSp>
      <p:cxnSp>
        <p:nvCxnSpPr>
          <p:cNvPr id="702" name="Google Shape;702;p39"/>
          <p:cNvCxnSpPr/>
          <p:nvPr/>
        </p:nvCxnSpPr>
        <p:spPr>
          <a:xfrm>
            <a:off x="1566300" y="2039900"/>
            <a:ext cx="570000" cy="1185900"/>
          </a:xfrm>
          <a:prstGeom prst="straightConnector1">
            <a:avLst/>
          </a:prstGeom>
          <a:noFill/>
          <a:ln cap="flat" cmpd="sng" w="9525">
            <a:solidFill>
              <a:schemeClr val="dk2"/>
            </a:solidFill>
            <a:prstDash val="solid"/>
            <a:round/>
            <a:headEnd len="med" w="med" type="none"/>
            <a:tailEnd len="med" w="med" type="triangle"/>
          </a:ln>
        </p:spPr>
      </p:cxnSp>
      <p:cxnSp>
        <p:nvCxnSpPr>
          <p:cNvPr id="703" name="Google Shape;703;p39"/>
          <p:cNvCxnSpPr/>
          <p:nvPr/>
        </p:nvCxnSpPr>
        <p:spPr>
          <a:xfrm>
            <a:off x="1566300" y="2039900"/>
            <a:ext cx="540900" cy="1682700"/>
          </a:xfrm>
          <a:prstGeom prst="straightConnector1">
            <a:avLst/>
          </a:prstGeom>
          <a:noFill/>
          <a:ln cap="flat" cmpd="sng" w="9525">
            <a:solidFill>
              <a:schemeClr val="dk2"/>
            </a:solidFill>
            <a:prstDash val="solid"/>
            <a:round/>
            <a:headEnd len="med" w="med" type="none"/>
            <a:tailEnd len="med" w="med" type="triangle"/>
          </a:ln>
        </p:spPr>
      </p:cxnSp>
      <p:sp>
        <p:nvSpPr>
          <p:cNvPr id="704" name="Google Shape;704;p39"/>
          <p:cNvSpPr/>
          <p:nvPr/>
        </p:nvSpPr>
        <p:spPr>
          <a:xfrm>
            <a:off x="1401125" y="1591450"/>
            <a:ext cx="2318700" cy="1866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5" name="Google Shape;705;p39"/>
          <p:cNvSpPr txBox="1"/>
          <p:nvPr/>
        </p:nvSpPr>
        <p:spPr>
          <a:xfrm>
            <a:off x="1652325" y="1338425"/>
            <a:ext cx="1859400" cy="445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a:latin typeface="Times New Roman"/>
                <a:ea typeface="Times New Roman"/>
                <a:cs typeface="Times New Roman"/>
                <a:sym typeface="Times New Roman"/>
              </a:rPr>
              <a:t>Phase 0 </a:t>
            </a:r>
            <a:endParaRPr>
              <a:latin typeface="Times New Roman"/>
              <a:ea typeface="Times New Roman"/>
              <a:cs typeface="Times New Roman"/>
              <a:sym typeface="Times New Roman"/>
            </a:endParaRPr>
          </a:p>
        </p:txBody>
      </p:sp>
      <p:cxnSp>
        <p:nvCxnSpPr>
          <p:cNvPr id="706" name="Google Shape;706;p39"/>
          <p:cNvCxnSpPr>
            <a:endCxn id="707" idx="2"/>
          </p:cNvCxnSpPr>
          <p:nvPr/>
        </p:nvCxnSpPr>
        <p:spPr>
          <a:xfrm flipH="1" rot="10800000">
            <a:off x="2134925" y="1963725"/>
            <a:ext cx="597300" cy="1224600"/>
          </a:xfrm>
          <a:prstGeom prst="straightConnector1">
            <a:avLst/>
          </a:prstGeom>
          <a:noFill/>
          <a:ln cap="flat" cmpd="sng" w="9525">
            <a:solidFill>
              <a:schemeClr val="dk2"/>
            </a:solidFill>
            <a:prstDash val="solid"/>
            <a:round/>
            <a:headEnd len="med" w="med" type="none"/>
            <a:tailEnd len="med" w="med" type="triangle"/>
          </a:ln>
        </p:spPr>
      </p:cxnSp>
      <p:cxnSp>
        <p:nvCxnSpPr>
          <p:cNvPr id="708" name="Google Shape;708;p39"/>
          <p:cNvCxnSpPr/>
          <p:nvPr/>
        </p:nvCxnSpPr>
        <p:spPr>
          <a:xfrm flipH="1" rot="10800000">
            <a:off x="2107075" y="2094600"/>
            <a:ext cx="618600" cy="605100"/>
          </a:xfrm>
          <a:prstGeom prst="straightConnector1">
            <a:avLst/>
          </a:prstGeom>
          <a:noFill/>
          <a:ln cap="flat" cmpd="sng" w="9525">
            <a:solidFill>
              <a:schemeClr val="dk2"/>
            </a:solidFill>
            <a:prstDash val="solid"/>
            <a:round/>
            <a:headEnd len="med" w="med" type="none"/>
            <a:tailEnd len="med" w="med" type="triangle"/>
          </a:ln>
        </p:spPr>
      </p:cxnSp>
      <p:cxnSp>
        <p:nvCxnSpPr>
          <p:cNvPr id="709" name="Google Shape;709;p39"/>
          <p:cNvCxnSpPr/>
          <p:nvPr/>
        </p:nvCxnSpPr>
        <p:spPr>
          <a:xfrm flipH="1" rot="10800000">
            <a:off x="2136300" y="2094450"/>
            <a:ext cx="578700" cy="1628100"/>
          </a:xfrm>
          <a:prstGeom prst="straightConnector1">
            <a:avLst/>
          </a:prstGeom>
          <a:noFill/>
          <a:ln cap="flat" cmpd="sng" w="9525">
            <a:solidFill>
              <a:schemeClr val="dk2"/>
            </a:solidFill>
            <a:prstDash val="solid"/>
            <a:round/>
            <a:headEnd len="med" w="med" type="none"/>
            <a:tailEnd len="med" w="med" type="triangle"/>
          </a:ln>
        </p:spPr>
      </p:cxnSp>
      <p:sp>
        <p:nvSpPr>
          <p:cNvPr id="707" name="Google Shape;707;p39"/>
          <p:cNvSpPr txBox="1"/>
          <p:nvPr/>
        </p:nvSpPr>
        <p:spPr>
          <a:xfrm>
            <a:off x="1622075" y="1679325"/>
            <a:ext cx="2220300" cy="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Learn Majority Proposals</a:t>
            </a:r>
            <a:endParaRPr>
              <a:latin typeface="Times New Roman"/>
              <a:ea typeface="Times New Roman"/>
              <a:cs typeface="Times New Roman"/>
              <a:sym typeface="Times New Roman"/>
            </a:endParaRPr>
          </a:p>
        </p:txBody>
      </p:sp>
      <p:cxnSp>
        <p:nvCxnSpPr>
          <p:cNvPr id="710" name="Google Shape;710;p39"/>
          <p:cNvCxnSpPr/>
          <p:nvPr/>
        </p:nvCxnSpPr>
        <p:spPr>
          <a:xfrm>
            <a:off x="4049175" y="2039900"/>
            <a:ext cx="382800" cy="623400"/>
          </a:xfrm>
          <a:prstGeom prst="straightConnector1">
            <a:avLst/>
          </a:prstGeom>
          <a:noFill/>
          <a:ln cap="flat" cmpd="sng" w="9525">
            <a:solidFill>
              <a:schemeClr val="dk2"/>
            </a:solidFill>
            <a:prstDash val="solid"/>
            <a:round/>
            <a:headEnd len="med" w="med" type="none"/>
            <a:tailEnd len="med" w="med" type="triangle"/>
          </a:ln>
        </p:spPr>
      </p:cxnSp>
      <p:cxnSp>
        <p:nvCxnSpPr>
          <p:cNvPr id="711" name="Google Shape;711;p39"/>
          <p:cNvCxnSpPr/>
          <p:nvPr/>
        </p:nvCxnSpPr>
        <p:spPr>
          <a:xfrm>
            <a:off x="4071050" y="2072725"/>
            <a:ext cx="382800" cy="1159500"/>
          </a:xfrm>
          <a:prstGeom prst="straightConnector1">
            <a:avLst/>
          </a:prstGeom>
          <a:noFill/>
          <a:ln cap="flat" cmpd="sng" w="9525">
            <a:solidFill>
              <a:schemeClr val="dk2"/>
            </a:solidFill>
            <a:prstDash val="solid"/>
            <a:round/>
            <a:headEnd len="med" w="med" type="none"/>
            <a:tailEnd len="med" w="med" type="triangle"/>
          </a:ln>
        </p:spPr>
      </p:cxnSp>
      <p:cxnSp>
        <p:nvCxnSpPr>
          <p:cNvPr id="712" name="Google Shape;712;p39"/>
          <p:cNvCxnSpPr/>
          <p:nvPr/>
        </p:nvCxnSpPr>
        <p:spPr>
          <a:xfrm>
            <a:off x="4071050" y="2072725"/>
            <a:ext cx="404700" cy="1695300"/>
          </a:xfrm>
          <a:prstGeom prst="straightConnector1">
            <a:avLst/>
          </a:prstGeom>
          <a:noFill/>
          <a:ln cap="flat" cmpd="sng" w="9525">
            <a:solidFill>
              <a:schemeClr val="dk2"/>
            </a:solidFill>
            <a:prstDash val="solid"/>
            <a:round/>
            <a:headEnd len="med" w="med" type="none"/>
            <a:tailEnd len="med" w="med" type="triangle"/>
          </a:ln>
        </p:spPr>
      </p:cxnSp>
      <p:cxnSp>
        <p:nvCxnSpPr>
          <p:cNvPr id="713" name="Google Shape;713;p39"/>
          <p:cNvCxnSpPr/>
          <p:nvPr/>
        </p:nvCxnSpPr>
        <p:spPr>
          <a:xfrm flipH="1" rot="10800000">
            <a:off x="4421050" y="2072850"/>
            <a:ext cx="207900" cy="557700"/>
          </a:xfrm>
          <a:prstGeom prst="straightConnector1">
            <a:avLst/>
          </a:prstGeom>
          <a:noFill/>
          <a:ln cap="flat" cmpd="sng" w="9525">
            <a:solidFill>
              <a:schemeClr val="dk2"/>
            </a:solidFill>
            <a:prstDash val="solid"/>
            <a:round/>
            <a:headEnd len="med" w="med" type="none"/>
            <a:tailEnd len="med" w="med" type="triangle"/>
          </a:ln>
        </p:spPr>
      </p:cxnSp>
      <p:cxnSp>
        <p:nvCxnSpPr>
          <p:cNvPr id="714" name="Google Shape;714;p39"/>
          <p:cNvCxnSpPr/>
          <p:nvPr/>
        </p:nvCxnSpPr>
        <p:spPr>
          <a:xfrm flipH="1" rot="10800000">
            <a:off x="4442925" y="2105650"/>
            <a:ext cx="186000" cy="1104600"/>
          </a:xfrm>
          <a:prstGeom prst="straightConnector1">
            <a:avLst/>
          </a:prstGeom>
          <a:noFill/>
          <a:ln cap="flat" cmpd="sng" w="9525">
            <a:solidFill>
              <a:schemeClr val="dk2"/>
            </a:solidFill>
            <a:prstDash val="solid"/>
            <a:round/>
            <a:headEnd len="med" w="med" type="none"/>
            <a:tailEnd len="med" w="med" type="triangle"/>
          </a:ln>
        </p:spPr>
      </p:cxnSp>
      <p:cxnSp>
        <p:nvCxnSpPr>
          <p:cNvPr id="715" name="Google Shape;715;p39"/>
          <p:cNvCxnSpPr/>
          <p:nvPr/>
        </p:nvCxnSpPr>
        <p:spPr>
          <a:xfrm flipH="1" rot="10800000">
            <a:off x="4486675" y="2116450"/>
            <a:ext cx="142200" cy="1618800"/>
          </a:xfrm>
          <a:prstGeom prst="straightConnector1">
            <a:avLst/>
          </a:prstGeom>
          <a:noFill/>
          <a:ln cap="flat" cmpd="sng" w="9525">
            <a:solidFill>
              <a:schemeClr val="dk2"/>
            </a:solidFill>
            <a:prstDash val="solid"/>
            <a:round/>
            <a:headEnd len="med" w="med" type="none"/>
            <a:tailEnd len="med" w="med" type="triangle"/>
          </a:ln>
        </p:spPr>
      </p:cxnSp>
      <p:cxnSp>
        <p:nvCxnSpPr>
          <p:cNvPr id="716" name="Google Shape;716;p39"/>
          <p:cNvCxnSpPr/>
          <p:nvPr/>
        </p:nvCxnSpPr>
        <p:spPr>
          <a:xfrm flipH="1" rot="10800000">
            <a:off x="4092925" y="3735325"/>
            <a:ext cx="218700" cy="623400"/>
          </a:xfrm>
          <a:prstGeom prst="straightConnector1">
            <a:avLst/>
          </a:prstGeom>
          <a:noFill/>
          <a:ln cap="flat" cmpd="sng" w="9525">
            <a:solidFill>
              <a:schemeClr val="dk2"/>
            </a:solidFill>
            <a:prstDash val="solid"/>
            <a:round/>
            <a:headEnd len="med" w="med" type="none"/>
            <a:tailEnd len="med" w="med" type="triangle"/>
          </a:ln>
        </p:spPr>
      </p:cxnSp>
      <p:cxnSp>
        <p:nvCxnSpPr>
          <p:cNvPr id="717" name="Google Shape;717;p39"/>
          <p:cNvCxnSpPr/>
          <p:nvPr/>
        </p:nvCxnSpPr>
        <p:spPr>
          <a:xfrm flipH="1" rot="10800000">
            <a:off x="4092925" y="3264925"/>
            <a:ext cx="186000" cy="1093800"/>
          </a:xfrm>
          <a:prstGeom prst="straightConnector1">
            <a:avLst/>
          </a:prstGeom>
          <a:noFill/>
          <a:ln cap="flat" cmpd="sng" w="9525">
            <a:solidFill>
              <a:schemeClr val="dk2"/>
            </a:solidFill>
            <a:prstDash val="solid"/>
            <a:round/>
            <a:headEnd len="med" w="med" type="none"/>
            <a:tailEnd len="med" w="med" type="triangle"/>
          </a:ln>
        </p:spPr>
      </p:cxnSp>
      <p:cxnSp>
        <p:nvCxnSpPr>
          <p:cNvPr id="718" name="Google Shape;718;p39"/>
          <p:cNvCxnSpPr/>
          <p:nvPr/>
        </p:nvCxnSpPr>
        <p:spPr>
          <a:xfrm flipH="1" rot="10800000">
            <a:off x="4081975" y="2696125"/>
            <a:ext cx="87600" cy="1662600"/>
          </a:xfrm>
          <a:prstGeom prst="straightConnector1">
            <a:avLst/>
          </a:prstGeom>
          <a:noFill/>
          <a:ln cap="flat" cmpd="sng" w="9525">
            <a:solidFill>
              <a:schemeClr val="dk2"/>
            </a:solidFill>
            <a:prstDash val="solid"/>
            <a:round/>
            <a:headEnd len="med" w="med" type="none"/>
            <a:tailEnd len="med" w="med" type="triangle"/>
          </a:ln>
        </p:spPr>
      </p:cxnSp>
      <p:cxnSp>
        <p:nvCxnSpPr>
          <p:cNvPr id="719" name="Google Shape;719;p39"/>
          <p:cNvCxnSpPr/>
          <p:nvPr/>
        </p:nvCxnSpPr>
        <p:spPr>
          <a:xfrm>
            <a:off x="4300750" y="3757125"/>
            <a:ext cx="207900" cy="579600"/>
          </a:xfrm>
          <a:prstGeom prst="straightConnector1">
            <a:avLst/>
          </a:prstGeom>
          <a:noFill/>
          <a:ln cap="flat" cmpd="sng" w="9525">
            <a:solidFill>
              <a:schemeClr val="dk2"/>
            </a:solidFill>
            <a:prstDash val="solid"/>
            <a:round/>
            <a:headEnd len="med" w="med" type="none"/>
            <a:tailEnd len="med" w="med" type="triangle"/>
          </a:ln>
        </p:spPr>
      </p:cxnSp>
      <p:cxnSp>
        <p:nvCxnSpPr>
          <p:cNvPr id="720" name="Google Shape;720;p39"/>
          <p:cNvCxnSpPr/>
          <p:nvPr/>
        </p:nvCxnSpPr>
        <p:spPr>
          <a:xfrm>
            <a:off x="4289800" y="3286800"/>
            <a:ext cx="240600" cy="1071900"/>
          </a:xfrm>
          <a:prstGeom prst="straightConnector1">
            <a:avLst/>
          </a:prstGeom>
          <a:noFill/>
          <a:ln cap="flat" cmpd="sng" w="9525">
            <a:solidFill>
              <a:schemeClr val="dk2"/>
            </a:solidFill>
            <a:prstDash val="solid"/>
            <a:round/>
            <a:headEnd len="med" w="med" type="none"/>
            <a:tailEnd len="med" w="med" type="triangle"/>
          </a:ln>
        </p:spPr>
      </p:cxnSp>
      <p:cxnSp>
        <p:nvCxnSpPr>
          <p:cNvPr id="721" name="Google Shape;721;p39"/>
          <p:cNvCxnSpPr/>
          <p:nvPr/>
        </p:nvCxnSpPr>
        <p:spPr>
          <a:xfrm>
            <a:off x="4180425" y="2696175"/>
            <a:ext cx="328200" cy="1608000"/>
          </a:xfrm>
          <a:prstGeom prst="straightConnector1">
            <a:avLst/>
          </a:prstGeom>
          <a:noFill/>
          <a:ln cap="flat" cmpd="sng" w="9525">
            <a:solidFill>
              <a:schemeClr val="dk2"/>
            </a:solidFill>
            <a:prstDash val="solid"/>
            <a:round/>
            <a:headEnd len="med" w="med" type="none"/>
            <a:tailEnd len="med" w="med" type="triangle"/>
          </a:ln>
        </p:spPr>
      </p:cxnSp>
      <p:cxnSp>
        <p:nvCxnSpPr>
          <p:cNvPr id="722" name="Google Shape;722;p39"/>
          <p:cNvCxnSpPr/>
          <p:nvPr/>
        </p:nvCxnSpPr>
        <p:spPr>
          <a:xfrm>
            <a:off x="5573175" y="2039900"/>
            <a:ext cx="382800" cy="623400"/>
          </a:xfrm>
          <a:prstGeom prst="straightConnector1">
            <a:avLst/>
          </a:prstGeom>
          <a:noFill/>
          <a:ln cap="flat" cmpd="sng" w="9525">
            <a:solidFill>
              <a:schemeClr val="dk2"/>
            </a:solidFill>
            <a:prstDash val="solid"/>
            <a:round/>
            <a:headEnd len="med" w="med" type="none"/>
            <a:tailEnd len="med" w="med" type="triangle"/>
          </a:ln>
        </p:spPr>
      </p:cxnSp>
      <p:cxnSp>
        <p:nvCxnSpPr>
          <p:cNvPr id="723" name="Google Shape;723;p39"/>
          <p:cNvCxnSpPr/>
          <p:nvPr/>
        </p:nvCxnSpPr>
        <p:spPr>
          <a:xfrm>
            <a:off x="5595050" y="2072725"/>
            <a:ext cx="382800" cy="1159500"/>
          </a:xfrm>
          <a:prstGeom prst="straightConnector1">
            <a:avLst/>
          </a:prstGeom>
          <a:noFill/>
          <a:ln cap="flat" cmpd="sng" w="9525">
            <a:solidFill>
              <a:schemeClr val="dk2"/>
            </a:solidFill>
            <a:prstDash val="solid"/>
            <a:round/>
            <a:headEnd len="med" w="med" type="none"/>
            <a:tailEnd len="med" w="med" type="triangle"/>
          </a:ln>
        </p:spPr>
      </p:cxnSp>
      <p:cxnSp>
        <p:nvCxnSpPr>
          <p:cNvPr id="724" name="Google Shape;724;p39"/>
          <p:cNvCxnSpPr/>
          <p:nvPr/>
        </p:nvCxnSpPr>
        <p:spPr>
          <a:xfrm>
            <a:off x="5595050" y="2072725"/>
            <a:ext cx="404700" cy="1695300"/>
          </a:xfrm>
          <a:prstGeom prst="straightConnector1">
            <a:avLst/>
          </a:prstGeom>
          <a:noFill/>
          <a:ln cap="flat" cmpd="sng" w="9525">
            <a:solidFill>
              <a:schemeClr val="dk2"/>
            </a:solidFill>
            <a:prstDash val="solid"/>
            <a:round/>
            <a:headEnd len="med" w="med" type="none"/>
            <a:tailEnd len="med" w="med" type="triangle"/>
          </a:ln>
        </p:spPr>
      </p:cxnSp>
      <p:cxnSp>
        <p:nvCxnSpPr>
          <p:cNvPr id="725" name="Google Shape;725;p39"/>
          <p:cNvCxnSpPr/>
          <p:nvPr/>
        </p:nvCxnSpPr>
        <p:spPr>
          <a:xfrm flipH="1" rot="10800000">
            <a:off x="5945050" y="2072850"/>
            <a:ext cx="207900" cy="557700"/>
          </a:xfrm>
          <a:prstGeom prst="straightConnector1">
            <a:avLst/>
          </a:prstGeom>
          <a:noFill/>
          <a:ln cap="flat" cmpd="sng" w="9525">
            <a:solidFill>
              <a:schemeClr val="dk2"/>
            </a:solidFill>
            <a:prstDash val="solid"/>
            <a:round/>
            <a:headEnd len="med" w="med" type="none"/>
            <a:tailEnd len="med" w="med" type="triangle"/>
          </a:ln>
        </p:spPr>
      </p:cxnSp>
      <p:cxnSp>
        <p:nvCxnSpPr>
          <p:cNvPr id="726" name="Google Shape;726;p39"/>
          <p:cNvCxnSpPr/>
          <p:nvPr/>
        </p:nvCxnSpPr>
        <p:spPr>
          <a:xfrm flipH="1" rot="10800000">
            <a:off x="5966925" y="2105650"/>
            <a:ext cx="186000" cy="1104600"/>
          </a:xfrm>
          <a:prstGeom prst="straightConnector1">
            <a:avLst/>
          </a:prstGeom>
          <a:noFill/>
          <a:ln cap="flat" cmpd="sng" w="9525">
            <a:solidFill>
              <a:schemeClr val="dk2"/>
            </a:solidFill>
            <a:prstDash val="solid"/>
            <a:round/>
            <a:headEnd len="med" w="med" type="none"/>
            <a:tailEnd len="med" w="med" type="triangle"/>
          </a:ln>
        </p:spPr>
      </p:cxnSp>
      <p:cxnSp>
        <p:nvCxnSpPr>
          <p:cNvPr id="727" name="Google Shape;727;p39"/>
          <p:cNvCxnSpPr/>
          <p:nvPr/>
        </p:nvCxnSpPr>
        <p:spPr>
          <a:xfrm flipH="1" rot="10800000">
            <a:off x="6010675" y="2116450"/>
            <a:ext cx="142200" cy="1618800"/>
          </a:xfrm>
          <a:prstGeom prst="straightConnector1">
            <a:avLst/>
          </a:prstGeom>
          <a:noFill/>
          <a:ln cap="flat" cmpd="sng" w="9525">
            <a:solidFill>
              <a:schemeClr val="dk2"/>
            </a:solidFill>
            <a:prstDash val="solid"/>
            <a:round/>
            <a:headEnd len="med" w="med" type="none"/>
            <a:tailEnd len="med" w="med" type="triangle"/>
          </a:ln>
        </p:spPr>
      </p:cxnSp>
      <p:cxnSp>
        <p:nvCxnSpPr>
          <p:cNvPr id="728" name="Google Shape;728;p39"/>
          <p:cNvCxnSpPr/>
          <p:nvPr/>
        </p:nvCxnSpPr>
        <p:spPr>
          <a:xfrm flipH="1" rot="10800000">
            <a:off x="5616925" y="3735325"/>
            <a:ext cx="218700" cy="623400"/>
          </a:xfrm>
          <a:prstGeom prst="straightConnector1">
            <a:avLst/>
          </a:prstGeom>
          <a:noFill/>
          <a:ln cap="flat" cmpd="sng" w="9525">
            <a:solidFill>
              <a:schemeClr val="dk2"/>
            </a:solidFill>
            <a:prstDash val="solid"/>
            <a:round/>
            <a:headEnd len="med" w="med" type="none"/>
            <a:tailEnd len="med" w="med" type="triangle"/>
          </a:ln>
        </p:spPr>
      </p:cxnSp>
      <p:cxnSp>
        <p:nvCxnSpPr>
          <p:cNvPr id="729" name="Google Shape;729;p39"/>
          <p:cNvCxnSpPr/>
          <p:nvPr/>
        </p:nvCxnSpPr>
        <p:spPr>
          <a:xfrm flipH="1" rot="10800000">
            <a:off x="5616925" y="3264925"/>
            <a:ext cx="186000" cy="1093800"/>
          </a:xfrm>
          <a:prstGeom prst="straightConnector1">
            <a:avLst/>
          </a:prstGeom>
          <a:noFill/>
          <a:ln cap="flat" cmpd="sng" w="9525">
            <a:solidFill>
              <a:schemeClr val="dk2"/>
            </a:solidFill>
            <a:prstDash val="solid"/>
            <a:round/>
            <a:headEnd len="med" w="med" type="none"/>
            <a:tailEnd len="med" w="med" type="triangle"/>
          </a:ln>
        </p:spPr>
      </p:cxnSp>
      <p:cxnSp>
        <p:nvCxnSpPr>
          <p:cNvPr id="730" name="Google Shape;730;p39"/>
          <p:cNvCxnSpPr/>
          <p:nvPr/>
        </p:nvCxnSpPr>
        <p:spPr>
          <a:xfrm flipH="1" rot="10800000">
            <a:off x="5605975" y="2696125"/>
            <a:ext cx="87600" cy="1662600"/>
          </a:xfrm>
          <a:prstGeom prst="straightConnector1">
            <a:avLst/>
          </a:prstGeom>
          <a:noFill/>
          <a:ln cap="flat" cmpd="sng" w="9525">
            <a:solidFill>
              <a:schemeClr val="dk2"/>
            </a:solidFill>
            <a:prstDash val="solid"/>
            <a:round/>
            <a:headEnd len="med" w="med" type="none"/>
            <a:tailEnd len="med" w="med" type="triangle"/>
          </a:ln>
        </p:spPr>
      </p:cxnSp>
      <p:cxnSp>
        <p:nvCxnSpPr>
          <p:cNvPr id="731" name="Google Shape;731;p39"/>
          <p:cNvCxnSpPr/>
          <p:nvPr/>
        </p:nvCxnSpPr>
        <p:spPr>
          <a:xfrm>
            <a:off x="5824750" y="3757125"/>
            <a:ext cx="207900" cy="579600"/>
          </a:xfrm>
          <a:prstGeom prst="straightConnector1">
            <a:avLst/>
          </a:prstGeom>
          <a:noFill/>
          <a:ln cap="flat" cmpd="sng" w="9525">
            <a:solidFill>
              <a:schemeClr val="dk2"/>
            </a:solidFill>
            <a:prstDash val="solid"/>
            <a:round/>
            <a:headEnd len="med" w="med" type="none"/>
            <a:tailEnd len="med" w="med" type="triangle"/>
          </a:ln>
        </p:spPr>
      </p:cxnSp>
      <p:cxnSp>
        <p:nvCxnSpPr>
          <p:cNvPr id="732" name="Google Shape;732;p39"/>
          <p:cNvCxnSpPr/>
          <p:nvPr/>
        </p:nvCxnSpPr>
        <p:spPr>
          <a:xfrm>
            <a:off x="5813800" y="3286800"/>
            <a:ext cx="240600" cy="1071900"/>
          </a:xfrm>
          <a:prstGeom prst="straightConnector1">
            <a:avLst/>
          </a:prstGeom>
          <a:noFill/>
          <a:ln cap="flat" cmpd="sng" w="9525">
            <a:solidFill>
              <a:schemeClr val="dk2"/>
            </a:solidFill>
            <a:prstDash val="solid"/>
            <a:round/>
            <a:headEnd len="med" w="med" type="none"/>
            <a:tailEnd len="med" w="med" type="triangle"/>
          </a:ln>
        </p:spPr>
      </p:cxnSp>
      <p:cxnSp>
        <p:nvCxnSpPr>
          <p:cNvPr id="733" name="Google Shape;733;p39"/>
          <p:cNvCxnSpPr/>
          <p:nvPr/>
        </p:nvCxnSpPr>
        <p:spPr>
          <a:xfrm>
            <a:off x="5704425" y="2696175"/>
            <a:ext cx="328200" cy="1608000"/>
          </a:xfrm>
          <a:prstGeom prst="straightConnector1">
            <a:avLst/>
          </a:prstGeom>
          <a:noFill/>
          <a:ln cap="flat" cmpd="sng" w="9525">
            <a:solidFill>
              <a:schemeClr val="dk2"/>
            </a:solidFill>
            <a:prstDash val="solid"/>
            <a:round/>
            <a:headEnd len="med" w="med" type="none"/>
            <a:tailEnd len="med" w="med" type="triangle"/>
          </a:ln>
        </p:spPr>
      </p:cxnSp>
      <p:cxnSp>
        <p:nvCxnSpPr>
          <p:cNvPr id="734" name="Google Shape;734;p39"/>
          <p:cNvCxnSpPr/>
          <p:nvPr/>
        </p:nvCxnSpPr>
        <p:spPr>
          <a:xfrm>
            <a:off x="7097175" y="2039900"/>
            <a:ext cx="382800" cy="623400"/>
          </a:xfrm>
          <a:prstGeom prst="straightConnector1">
            <a:avLst/>
          </a:prstGeom>
          <a:noFill/>
          <a:ln cap="flat" cmpd="sng" w="9525">
            <a:solidFill>
              <a:schemeClr val="dk2"/>
            </a:solidFill>
            <a:prstDash val="solid"/>
            <a:round/>
            <a:headEnd len="med" w="med" type="none"/>
            <a:tailEnd len="med" w="med" type="triangle"/>
          </a:ln>
        </p:spPr>
      </p:cxnSp>
      <p:cxnSp>
        <p:nvCxnSpPr>
          <p:cNvPr id="735" name="Google Shape;735;p39"/>
          <p:cNvCxnSpPr/>
          <p:nvPr/>
        </p:nvCxnSpPr>
        <p:spPr>
          <a:xfrm>
            <a:off x="7119050" y="2072725"/>
            <a:ext cx="382800" cy="1159500"/>
          </a:xfrm>
          <a:prstGeom prst="straightConnector1">
            <a:avLst/>
          </a:prstGeom>
          <a:noFill/>
          <a:ln cap="flat" cmpd="sng" w="9525">
            <a:solidFill>
              <a:schemeClr val="dk2"/>
            </a:solidFill>
            <a:prstDash val="solid"/>
            <a:round/>
            <a:headEnd len="med" w="med" type="none"/>
            <a:tailEnd len="med" w="med" type="triangle"/>
          </a:ln>
        </p:spPr>
      </p:cxnSp>
      <p:cxnSp>
        <p:nvCxnSpPr>
          <p:cNvPr id="736" name="Google Shape;736;p39"/>
          <p:cNvCxnSpPr/>
          <p:nvPr/>
        </p:nvCxnSpPr>
        <p:spPr>
          <a:xfrm>
            <a:off x="7119050" y="2072725"/>
            <a:ext cx="404700" cy="1695300"/>
          </a:xfrm>
          <a:prstGeom prst="straightConnector1">
            <a:avLst/>
          </a:prstGeom>
          <a:noFill/>
          <a:ln cap="flat" cmpd="sng" w="9525">
            <a:solidFill>
              <a:schemeClr val="dk2"/>
            </a:solidFill>
            <a:prstDash val="solid"/>
            <a:round/>
            <a:headEnd len="med" w="med" type="none"/>
            <a:tailEnd len="med" w="med" type="triangle"/>
          </a:ln>
        </p:spPr>
      </p:cxnSp>
      <p:cxnSp>
        <p:nvCxnSpPr>
          <p:cNvPr id="737" name="Google Shape;737;p39"/>
          <p:cNvCxnSpPr/>
          <p:nvPr/>
        </p:nvCxnSpPr>
        <p:spPr>
          <a:xfrm flipH="1" rot="10800000">
            <a:off x="7469050" y="2072850"/>
            <a:ext cx="207900" cy="557700"/>
          </a:xfrm>
          <a:prstGeom prst="straightConnector1">
            <a:avLst/>
          </a:prstGeom>
          <a:noFill/>
          <a:ln cap="flat" cmpd="sng" w="9525">
            <a:solidFill>
              <a:schemeClr val="dk2"/>
            </a:solidFill>
            <a:prstDash val="solid"/>
            <a:round/>
            <a:headEnd len="med" w="med" type="none"/>
            <a:tailEnd len="med" w="med" type="triangle"/>
          </a:ln>
        </p:spPr>
      </p:cxnSp>
      <p:cxnSp>
        <p:nvCxnSpPr>
          <p:cNvPr id="738" name="Google Shape;738;p39"/>
          <p:cNvCxnSpPr/>
          <p:nvPr/>
        </p:nvCxnSpPr>
        <p:spPr>
          <a:xfrm flipH="1" rot="10800000">
            <a:off x="7490925" y="2105650"/>
            <a:ext cx="186000" cy="1104600"/>
          </a:xfrm>
          <a:prstGeom prst="straightConnector1">
            <a:avLst/>
          </a:prstGeom>
          <a:noFill/>
          <a:ln cap="flat" cmpd="sng" w="9525">
            <a:solidFill>
              <a:schemeClr val="dk2"/>
            </a:solidFill>
            <a:prstDash val="solid"/>
            <a:round/>
            <a:headEnd len="med" w="med" type="none"/>
            <a:tailEnd len="med" w="med" type="triangle"/>
          </a:ln>
        </p:spPr>
      </p:cxnSp>
      <p:cxnSp>
        <p:nvCxnSpPr>
          <p:cNvPr id="739" name="Google Shape;739;p39"/>
          <p:cNvCxnSpPr/>
          <p:nvPr/>
        </p:nvCxnSpPr>
        <p:spPr>
          <a:xfrm flipH="1" rot="10800000">
            <a:off x="7534675" y="2116450"/>
            <a:ext cx="142200" cy="1618800"/>
          </a:xfrm>
          <a:prstGeom prst="straightConnector1">
            <a:avLst/>
          </a:prstGeom>
          <a:noFill/>
          <a:ln cap="flat" cmpd="sng" w="9525">
            <a:solidFill>
              <a:schemeClr val="dk2"/>
            </a:solidFill>
            <a:prstDash val="solid"/>
            <a:round/>
            <a:headEnd len="med" w="med" type="none"/>
            <a:tailEnd len="med" w="med" type="triangle"/>
          </a:ln>
        </p:spPr>
      </p:cxnSp>
      <p:cxnSp>
        <p:nvCxnSpPr>
          <p:cNvPr id="740" name="Google Shape;740;p39"/>
          <p:cNvCxnSpPr/>
          <p:nvPr/>
        </p:nvCxnSpPr>
        <p:spPr>
          <a:xfrm flipH="1" rot="10800000">
            <a:off x="7140925" y="3735325"/>
            <a:ext cx="218700" cy="623400"/>
          </a:xfrm>
          <a:prstGeom prst="straightConnector1">
            <a:avLst/>
          </a:prstGeom>
          <a:noFill/>
          <a:ln cap="flat" cmpd="sng" w="9525">
            <a:solidFill>
              <a:schemeClr val="dk2"/>
            </a:solidFill>
            <a:prstDash val="solid"/>
            <a:round/>
            <a:headEnd len="med" w="med" type="none"/>
            <a:tailEnd len="med" w="med" type="triangle"/>
          </a:ln>
        </p:spPr>
      </p:cxnSp>
      <p:cxnSp>
        <p:nvCxnSpPr>
          <p:cNvPr id="741" name="Google Shape;741;p39"/>
          <p:cNvCxnSpPr/>
          <p:nvPr/>
        </p:nvCxnSpPr>
        <p:spPr>
          <a:xfrm flipH="1" rot="10800000">
            <a:off x="7140925" y="3264925"/>
            <a:ext cx="186000" cy="1093800"/>
          </a:xfrm>
          <a:prstGeom prst="straightConnector1">
            <a:avLst/>
          </a:prstGeom>
          <a:noFill/>
          <a:ln cap="flat" cmpd="sng" w="9525">
            <a:solidFill>
              <a:schemeClr val="dk2"/>
            </a:solidFill>
            <a:prstDash val="solid"/>
            <a:round/>
            <a:headEnd len="med" w="med" type="none"/>
            <a:tailEnd len="med" w="med" type="triangle"/>
          </a:ln>
        </p:spPr>
      </p:cxnSp>
      <p:cxnSp>
        <p:nvCxnSpPr>
          <p:cNvPr id="742" name="Google Shape;742;p39"/>
          <p:cNvCxnSpPr/>
          <p:nvPr/>
        </p:nvCxnSpPr>
        <p:spPr>
          <a:xfrm flipH="1" rot="10800000">
            <a:off x="7129975" y="2696125"/>
            <a:ext cx="87600" cy="1662600"/>
          </a:xfrm>
          <a:prstGeom prst="straightConnector1">
            <a:avLst/>
          </a:prstGeom>
          <a:noFill/>
          <a:ln cap="flat" cmpd="sng" w="9525">
            <a:solidFill>
              <a:schemeClr val="dk2"/>
            </a:solidFill>
            <a:prstDash val="solid"/>
            <a:round/>
            <a:headEnd len="med" w="med" type="none"/>
            <a:tailEnd len="med" w="med" type="triangle"/>
          </a:ln>
        </p:spPr>
      </p:cxnSp>
      <p:cxnSp>
        <p:nvCxnSpPr>
          <p:cNvPr id="743" name="Google Shape;743;p39"/>
          <p:cNvCxnSpPr/>
          <p:nvPr/>
        </p:nvCxnSpPr>
        <p:spPr>
          <a:xfrm>
            <a:off x="7348750" y="3757125"/>
            <a:ext cx="207900" cy="579600"/>
          </a:xfrm>
          <a:prstGeom prst="straightConnector1">
            <a:avLst/>
          </a:prstGeom>
          <a:noFill/>
          <a:ln cap="flat" cmpd="sng" w="9525">
            <a:solidFill>
              <a:schemeClr val="dk2"/>
            </a:solidFill>
            <a:prstDash val="solid"/>
            <a:round/>
            <a:headEnd len="med" w="med" type="none"/>
            <a:tailEnd len="med" w="med" type="triangle"/>
          </a:ln>
        </p:spPr>
      </p:cxnSp>
      <p:cxnSp>
        <p:nvCxnSpPr>
          <p:cNvPr id="744" name="Google Shape;744;p39"/>
          <p:cNvCxnSpPr/>
          <p:nvPr/>
        </p:nvCxnSpPr>
        <p:spPr>
          <a:xfrm>
            <a:off x="7337800" y="3286800"/>
            <a:ext cx="240600" cy="1071900"/>
          </a:xfrm>
          <a:prstGeom prst="straightConnector1">
            <a:avLst/>
          </a:prstGeom>
          <a:noFill/>
          <a:ln cap="flat" cmpd="sng" w="9525">
            <a:solidFill>
              <a:schemeClr val="dk2"/>
            </a:solidFill>
            <a:prstDash val="solid"/>
            <a:round/>
            <a:headEnd len="med" w="med" type="none"/>
            <a:tailEnd len="med" w="med" type="triangle"/>
          </a:ln>
        </p:spPr>
      </p:cxnSp>
      <p:cxnSp>
        <p:nvCxnSpPr>
          <p:cNvPr id="745" name="Google Shape;745;p39"/>
          <p:cNvCxnSpPr/>
          <p:nvPr/>
        </p:nvCxnSpPr>
        <p:spPr>
          <a:xfrm>
            <a:off x="7228425" y="2696175"/>
            <a:ext cx="328200" cy="1608000"/>
          </a:xfrm>
          <a:prstGeom prst="straightConnector1">
            <a:avLst/>
          </a:prstGeom>
          <a:noFill/>
          <a:ln cap="flat" cmpd="sng" w="9525">
            <a:solidFill>
              <a:schemeClr val="dk2"/>
            </a:solidFill>
            <a:prstDash val="solid"/>
            <a:round/>
            <a:headEnd len="med" w="med" type="none"/>
            <a:tailEnd len="med" w="med" type="triangle"/>
          </a:ln>
        </p:spPr>
      </p:cxnSp>
      <p:sp>
        <p:nvSpPr>
          <p:cNvPr id="746" name="Google Shape;746;p39"/>
          <p:cNvSpPr/>
          <p:nvPr/>
        </p:nvSpPr>
        <p:spPr>
          <a:xfrm>
            <a:off x="3842375" y="1591450"/>
            <a:ext cx="4603800" cy="1866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7" name="Google Shape;747;p39"/>
          <p:cNvSpPr txBox="1"/>
          <p:nvPr/>
        </p:nvSpPr>
        <p:spPr>
          <a:xfrm>
            <a:off x="5157525" y="1338425"/>
            <a:ext cx="2220300" cy="4452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a:latin typeface="Times New Roman"/>
                <a:ea typeface="Times New Roman"/>
                <a:cs typeface="Times New Roman"/>
                <a:sym typeface="Times New Roman"/>
              </a:rPr>
              <a:t>Phase 1-3</a:t>
            </a:r>
            <a:endParaRPr>
              <a:latin typeface="Times New Roman"/>
              <a:ea typeface="Times New Roman"/>
              <a:cs typeface="Times New Roman"/>
              <a:sym typeface="Times New Roman"/>
            </a:endParaRPr>
          </a:p>
        </p:txBody>
      </p:sp>
      <p:sp>
        <p:nvSpPr>
          <p:cNvPr id="748" name="Google Shape;748;p39"/>
          <p:cNvSpPr txBox="1"/>
          <p:nvPr/>
        </p:nvSpPr>
        <p:spPr>
          <a:xfrm>
            <a:off x="5355875" y="1679325"/>
            <a:ext cx="2220300" cy="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Information </a:t>
            </a:r>
            <a:r>
              <a:rPr lang="en">
                <a:latin typeface="Times New Roman"/>
                <a:ea typeface="Times New Roman"/>
                <a:cs typeface="Times New Roman"/>
                <a:sym typeface="Times New Roman"/>
              </a:rPr>
              <a:t>Propagation</a:t>
            </a:r>
            <a:endParaRPr>
              <a:latin typeface="Times New Roman"/>
              <a:ea typeface="Times New Roman"/>
              <a:cs typeface="Times New Roman"/>
              <a:sym typeface="Times New Roman"/>
            </a:endParaRPr>
          </a:p>
        </p:txBody>
      </p:sp>
      <p:pic>
        <p:nvPicPr>
          <p:cNvPr id="749" name="Google Shape;749;p39"/>
          <p:cNvPicPr preferRelativeResize="0"/>
          <p:nvPr/>
        </p:nvPicPr>
        <p:blipFill rotWithShape="1">
          <a:blip r:embed="rId3">
            <a:alphaModFix/>
          </a:blip>
          <a:srcRect b="59476" l="75260" r="21764" t="35564"/>
          <a:stretch/>
        </p:blipFill>
        <p:spPr>
          <a:xfrm>
            <a:off x="4224550" y="3079025"/>
            <a:ext cx="240600" cy="284399"/>
          </a:xfrm>
          <a:prstGeom prst="rect">
            <a:avLst/>
          </a:prstGeom>
          <a:noFill/>
          <a:ln>
            <a:noFill/>
          </a:ln>
        </p:spPr>
      </p:pic>
      <p:pic>
        <p:nvPicPr>
          <p:cNvPr id="750" name="Google Shape;750;p39"/>
          <p:cNvPicPr preferRelativeResize="0"/>
          <p:nvPr/>
        </p:nvPicPr>
        <p:blipFill rotWithShape="1">
          <a:blip r:embed="rId3">
            <a:alphaModFix/>
          </a:blip>
          <a:srcRect b="59476" l="75260" r="21764" t="35564"/>
          <a:stretch/>
        </p:blipFill>
        <p:spPr>
          <a:xfrm>
            <a:off x="5748550" y="3079025"/>
            <a:ext cx="240600" cy="284399"/>
          </a:xfrm>
          <a:prstGeom prst="rect">
            <a:avLst/>
          </a:prstGeom>
          <a:noFill/>
          <a:ln>
            <a:noFill/>
          </a:ln>
        </p:spPr>
      </p:pic>
      <p:pic>
        <p:nvPicPr>
          <p:cNvPr id="751" name="Google Shape;751;p39"/>
          <p:cNvPicPr preferRelativeResize="0"/>
          <p:nvPr/>
        </p:nvPicPr>
        <p:blipFill rotWithShape="1">
          <a:blip r:embed="rId3">
            <a:alphaModFix/>
          </a:blip>
          <a:srcRect b="59476" l="75260" r="21764" t="35564"/>
          <a:stretch/>
        </p:blipFill>
        <p:spPr>
          <a:xfrm>
            <a:off x="7272550" y="3079025"/>
            <a:ext cx="240600" cy="284399"/>
          </a:xfrm>
          <a:prstGeom prst="rect">
            <a:avLst/>
          </a:prstGeom>
          <a:noFill/>
          <a:ln>
            <a:noFill/>
          </a:ln>
        </p:spPr>
      </p:pic>
      <p:sp>
        <p:nvSpPr>
          <p:cNvPr id="752" name="Google Shape;752;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53" name="Google Shape;753;p39"/>
          <p:cNvPicPr preferRelativeResize="0"/>
          <p:nvPr/>
        </p:nvPicPr>
        <p:blipFill>
          <a:blip r:embed="rId4">
            <a:alphaModFix/>
          </a:blip>
          <a:stretch>
            <a:fillRect/>
          </a:stretch>
        </p:blipFill>
        <p:spPr>
          <a:xfrm>
            <a:off x="2632521" y="1140927"/>
            <a:ext cx="568800" cy="528168"/>
          </a:xfrm>
          <a:prstGeom prst="rect">
            <a:avLst/>
          </a:prstGeom>
          <a:noFill/>
          <a:ln>
            <a:noFill/>
          </a:ln>
        </p:spPr>
      </p:pic>
      <p:sp>
        <p:nvSpPr>
          <p:cNvPr id="754" name="Google Shape;754;p39"/>
          <p:cNvSpPr/>
          <p:nvPr/>
        </p:nvSpPr>
        <p:spPr>
          <a:xfrm>
            <a:off x="2375625" y="592100"/>
            <a:ext cx="1280400" cy="16953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5" name="Google Shape;755;p39"/>
          <p:cNvSpPr txBox="1"/>
          <p:nvPr/>
        </p:nvSpPr>
        <p:spPr>
          <a:xfrm>
            <a:off x="2437100" y="568350"/>
            <a:ext cx="17682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Fast Path Decision</a:t>
            </a:r>
            <a:endParaRPr sz="1800">
              <a:latin typeface="Times New Roman"/>
              <a:ea typeface="Times New Roman"/>
              <a:cs typeface="Times New Roman"/>
              <a:sym typeface="Times New Roman"/>
            </a:endParaRPr>
          </a:p>
        </p:txBody>
      </p:sp>
      <p:sp>
        <p:nvSpPr>
          <p:cNvPr id="756" name="Google Shape;756;p39"/>
          <p:cNvSpPr/>
          <p:nvPr/>
        </p:nvSpPr>
        <p:spPr>
          <a:xfrm>
            <a:off x="5652225" y="592100"/>
            <a:ext cx="1280400" cy="17715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7" name="Google Shape;757;p39"/>
          <p:cNvSpPr txBox="1"/>
          <p:nvPr/>
        </p:nvSpPr>
        <p:spPr>
          <a:xfrm>
            <a:off x="5789900" y="568350"/>
            <a:ext cx="17682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Slow</a:t>
            </a:r>
            <a:r>
              <a:rPr lang="en" sz="1800">
                <a:latin typeface="Times New Roman"/>
                <a:ea typeface="Times New Roman"/>
                <a:cs typeface="Times New Roman"/>
                <a:sym typeface="Times New Roman"/>
              </a:rPr>
              <a:t> Path Decision</a:t>
            </a:r>
            <a:endParaRPr sz="1800">
              <a:latin typeface="Times New Roman"/>
              <a:ea typeface="Times New Roman"/>
              <a:cs typeface="Times New Roman"/>
              <a:sym typeface="Times New Roman"/>
            </a:endParaRPr>
          </a:p>
        </p:txBody>
      </p:sp>
      <p:sp>
        <p:nvSpPr>
          <p:cNvPr id="758" name="Google Shape;758;p39"/>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QuePaxa has a fast path decision and a slow path decision</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QuePaxa RoadMap</a:t>
            </a:r>
            <a:endParaRPr>
              <a:latin typeface="Times New Roman"/>
              <a:ea typeface="Times New Roman"/>
              <a:cs typeface="Times New Roman"/>
              <a:sym typeface="Times New Roman"/>
            </a:endParaRPr>
          </a:p>
        </p:txBody>
      </p:sp>
      <p:sp>
        <p:nvSpPr>
          <p:cNvPr id="764" name="Google Shape;764;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Operation Overview</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a:latin typeface="Times New Roman"/>
                <a:ea typeface="Times New Roman"/>
                <a:cs typeface="Times New Roman"/>
                <a:sym typeface="Times New Roman"/>
              </a:rPr>
              <a:t>Abstract QuePaxa - </a:t>
            </a:r>
            <a:r>
              <a:rPr b="1" i="1" lang="en">
                <a:latin typeface="Times New Roman"/>
                <a:ea typeface="Times New Roman"/>
                <a:cs typeface="Times New Roman"/>
                <a:sym typeface="Times New Roman"/>
              </a:rPr>
              <a:t>a simplified version</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Safety and liveness of abstract QuePaxa</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Concrete QuePaxa overview </a:t>
            </a:r>
            <a:endParaRPr>
              <a:latin typeface="Times New Roman"/>
              <a:ea typeface="Times New Roman"/>
              <a:cs typeface="Times New Roman"/>
              <a:sym typeface="Times New Roman"/>
            </a:endParaRPr>
          </a:p>
        </p:txBody>
      </p:sp>
      <p:sp>
        <p:nvSpPr>
          <p:cNvPr id="765" name="Google Shape;765;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66" name="Google Shape;766;p40"/>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Abstract </a:t>
            </a:r>
            <a:r>
              <a:rPr lang="en" sz="2000">
                <a:latin typeface="Times New Roman"/>
                <a:ea typeface="Times New Roman"/>
                <a:cs typeface="Times New Roman"/>
                <a:sym typeface="Times New Roman"/>
              </a:rPr>
              <a:t>QuePaxa is a simplified version of QuePaxa</a:t>
            </a:r>
            <a:endParaRPr sz="2000">
              <a:latin typeface="Times New Roman"/>
              <a:ea typeface="Times New Roman"/>
              <a:cs typeface="Times New Roman"/>
              <a:sym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41"/>
          <p:cNvSpPr txBox="1"/>
          <p:nvPr>
            <p:ph idx="1" type="body"/>
          </p:nvPr>
        </p:nvSpPr>
        <p:spPr>
          <a:xfrm>
            <a:off x="311700" y="847675"/>
            <a:ext cx="5870400" cy="3873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Divide the problem in to two parts</a:t>
            </a:r>
            <a:endParaRPr>
              <a:latin typeface="Times New Roman"/>
              <a:ea typeface="Times New Roman"/>
              <a:cs typeface="Times New Roman"/>
              <a:sym typeface="Times New Roman"/>
            </a:endParaRPr>
          </a:p>
          <a:p>
            <a:pPr indent="-317500" lvl="1" marL="914400" rtl="0" algn="l">
              <a:spcBef>
                <a:spcPts val="0"/>
              </a:spcBef>
              <a:spcAft>
                <a:spcPts val="0"/>
              </a:spcAft>
              <a:buClr>
                <a:srgbClr val="E6B8AF"/>
              </a:buClr>
              <a:buSzPts val="1400"/>
              <a:buFont typeface="Times New Roman"/>
              <a:buChar char="○"/>
            </a:pPr>
            <a:r>
              <a:rPr lang="en">
                <a:solidFill>
                  <a:srgbClr val="E6B8AF"/>
                </a:solidFill>
                <a:latin typeface="Times New Roman"/>
                <a:ea typeface="Times New Roman"/>
                <a:cs typeface="Times New Roman"/>
                <a:sym typeface="Times New Roman"/>
              </a:rPr>
              <a:t>Handling replica failures</a:t>
            </a:r>
            <a:endParaRPr>
              <a:solidFill>
                <a:srgbClr val="E6B8AF"/>
              </a:solidFill>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solidFill>
                  <a:srgbClr val="4A86E8"/>
                </a:solidFill>
                <a:latin typeface="Times New Roman"/>
                <a:ea typeface="Times New Roman"/>
                <a:cs typeface="Times New Roman"/>
                <a:sym typeface="Times New Roman"/>
              </a:rPr>
              <a:t>Handling asynchrony</a:t>
            </a:r>
            <a:r>
              <a:rPr lang="en">
                <a:latin typeface="Times New Roman"/>
                <a:ea typeface="Times New Roman"/>
                <a:cs typeface="Times New Roman"/>
                <a:sym typeface="Times New Roman"/>
              </a:rPr>
              <a:t> </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a:latin typeface="Times New Roman"/>
                <a:ea typeface="Times New Roman"/>
                <a:cs typeface="Times New Roman"/>
                <a:sym typeface="Times New Roman"/>
              </a:rPr>
              <a:t>First ignore asynchrony</a:t>
            </a:r>
            <a:r>
              <a:rPr lang="en">
                <a:latin typeface="Times New Roman"/>
                <a:ea typeface="Times New Roman"/>
                <a:cs typeface="Times New Roman"/>
                <a:sym typeface="Times New Roman"/>
              </a:rPr>
              <a:t> and focus on replica failures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Using </a:t>
            </a:r>
            <a:r>
              <a:rPr b="1" lang="en">
                <a:latin typeface="Times New Roman"/>
                <a:ea typeface="Times New Roman"/>
                <a:cs typeface="Times New Roman"/>
                <a:sym typeface="Times New Roman"/>
              </a:rPr>
              <a:t>tcast</a:t>
            </a:r>
            <a:r>
              <a:rPr lang="en">
                <a:latin typeface="Times New Roman"/>
                <a:ea typeface="Times New Roman"/>
                <a:cs typeface="Times New Roman"/>
                <a:sym typeface="Times New Roman"/>
              </a:rPr>
              <a:t> let us assume a synchronous lock step network</a:t>
            </a:r>
            <a:br>
              <a:rPr b="1" lang="en">
                <a:latin typeface="Times New Roman"/>
                <a:ea typeface="Times New Roman"/>
                <a:cs typeface="Times New Roman"/>
                <a:sym typeface="Times New Roman"/>
              </a:rPr>
            </a:br>
            <a:endParaRPr b="1">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a:latin typeface="Times New Roman"/>
                <a:ea typeface="Times New Roman"/>
                <a:cs typeface="Times New Roman"/>
                <a:sym typeface="Times New Roman"/>
              </a:rPr>
              <a:t>tcast</a:t>
            </a:r>
            <a:r>
              <a:rPr lang="en">
                <a:latin typeface="Times New Roman"/>
                <a:ea typeface="Times New Roman"/>
                <a:cs typeface="Times New Roman"/>
                <a:sym typeface="Times New Roman"/>
              </a:rPr>
              <a:t> (threshold synchronous broadcast): an abstraction which provides lock step synchrony to the consensus layer</a:t>
            </a:r>
            <a:endParaRPr>
              <a:latin typeface="Times New Roman"/>
              <a:ea typeface="Times New Roman"/>
              <a:cs typeface="Times New Roman"/>
              <a:sym typeface="Times New Roman"/>
            </a:endParaRPr>
          </a:p>
        </p:txBody>
      </p:sp>
      <p:sp>
        <p:nvSpPr>
          <p:cNvPr id="772" name="Google Shape;772;p41"/>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Introducing threshold broadcast (</a:t>
            </a:r>
            <a:r>
              <a:rPr b="1" lang="en">
                <a:latin typeface="Times New Roman"/>
                <a:ea typeface="Times New Roman"/>
                <a:cs typeface="Times New Roman"/>
                <a:sym typeface="Times New Roman"/>
              </a:rPr>
              <a:t>tcast</a:t>
            </a:r>
            <a:r>
              <a:rPr lang="en">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sp>
        <p:nvSpPr>
          <p:cNvPr id="773" name="Google Shape;773;p41"/>
          <p:cNvSpPr/>
          <p:nvPr/>
        </p:nvSpPr>
        <p:spPr>
          <a:xfrm>
            <a:off x="6374125" y="2551050"/>
            <a:ext cx="2097300" cy="385500"/>
          </a:xfrm>
          <a:prstGeom prst="roundRect">
            <a:avLst>
              <a:gd fmla="val 16667" name="adj"/>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Asynchronous Network</a:t>
            </a:r>
            <a:endParaRPr/>
          </a:p>
        </p:txBody>
      </p:sp>
      <p:sp>
        <p:nvSpPr>
          <p:cNvPr id="774" name="Google Shape;774;p41"/>
          <p:cNvSpPr/>
          <p:nvPr/>
        </p:nvSpPr>
        <p:spPr>
          <a:xfrm>
            <a:off x="6374125" y="2170050"/>
            <a:ext cx="2097300" cy="385500"/>
          </a:xfrm>
          <a:prstGeom prst="roundRect">
            <a:avLst>
              <a:gd fmla="val 16667" name="adj"/>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tcast</a:t>
            </a:r>
            <a:endParaRPr/>
          </a:p>
        </p:txBody>
      </p:sp>
      <p:sp>
        <p:nvSpPr>
          <p:cNvPr id="775" name="Google Shape;775;p41"/>
          <p:cNvSpPr/>
          <p:nvPr/>
        </p:nvSpPr>
        <p:spPr>
          <a:xfrm>
            <a:off x="6374125" y="1789050"/>
            <a:ext cx="2097300" cy="3855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Abstract QuePaxa</a:t>
            </a:r>
            <a:endParaRPr/>
          </a:p>
        </p:txBody>
      </p:sp>
      <p:sp>
        <p:nvSpPr>
          <p:cNvPr id="776" name="Google Shape;77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77" name="Google Shape;777;p41"/>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Abstract </a:t>
            </a:r>
            <a:r>
              <a:rPr lang="en" sz="2000">
                <a:latin typeface="Times New Roman"/>
                <a:ea typeface="Times New Roman"/>
                <a:cs typeface="Times New Roman"/>
                <a:sym typeface="Times New Roman"/>
              </a:rPr>
              <a:t>QuePaxa assumes synchrony and solves the replica failure challenge </a:t>
            </a:r>
            <a:endParaRPr sz="20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Consensus and Replicated State Machine</a:t>
            </a:r>
            <a:endParaRPr>
              <a:latin typeface="Times New Roman"/>
              <a:ea typeface="Times New Roman"/>
              <a:cs typeface="Times New Roman"/>
              <a:sym typeface="Times New Roman"/>
            </a:endParaRPr>
          </a:p>
        </p:txBody>
      </p:sp>
      <p:pic>
        <p:nvPicPr>
          <p:cNvPr id="101" name="Google Shape;101;p15"/>
          <p:cNvPicPr preferRelativeResize="0"/>
          <p:nvPr/>
        </p:nvPicPr>
        <p:blipFill>
          <a:blip r:embed="rId3">
            <a:alphaModFix/>
          </a:blip>
          <a:stretch>
            <a:fillRect/>
          </a:stretch>
        </p:blipFill>
        <p:spPr>
          <a:xfrm>
            <a:off x="7545950" y="1181575"/>
            <a:ext cx="1031100" cy="735895"/>
          </a:xfrm>
          <a:prstGeom prst="rect">
            <a:avLst/>
          </a:prstGeom>
          <a:noFill/>
          <a:ln>
            <a:noFill/>
          </a:ln>
        </p:spPr>
      </p:pic>
      <p:pic>
        <p:nvPicPr>
          <p:cNvPr id="102" name="Google Shape;102;p15"/>
          <p:cNvPicPr preferRelativeResize="0"/>
          <p:nvPr/>
        </p:nvPicPr>
        <p:blipFill rotWithShape="1">
          <a:blip r:embed="rId4">
            <a:alphaModFix/>
          </a:blip>
          <a:srcRect b="45307" l="26312" r="3240" t="31071"/>
          <a:stretch/>
        </p:blipFill>
        <p:spPr>
          <a:xfrm>
            <a:off x="5737577" y="1348402"/>
            <a:ext cx="1642200" cy="442150"/>
          </a:xfrm>
          <a:prstGeom prst="rect">
            <a:avLst/>
          </a:prstGeom>
          <a:noFill/>
          <a:ln>
            <a:noFill/>
          </a:ln>
        </p:spPr>
      </p:pic>
      <p:pic>
        <p:nvPicPr>
          <p:cNvPr id="103" name="Google Shape;103;p15"/>
          <p:cNvPicPr preferRelativeResize="0"/>
          <p:nvPr/>
        </p:nvPicPr>
        <p:blipFill>
          <a:blip r:embed="rId5">
            <a:alphaModFix/>
          </a:blip>
          <a:stretch>
            <a:fillRect/>
          </a:stretch>
        </p:blipFill>
        <p:spPr>
          <a:xfrm>
            <a:off x="7436900" y="1991375"/>
            <a:ext cx="666598" cy="613425"/>
          </a:xfrm>
          <a:prstGeom prst="rect">
            <a:avLst/>
          </a:prstGeom>
          <a:noFill/>
          <a:ln>
            <a:noFill/>
          </a:ln>
        </p:spPr>
      </p:pic>
      <p:pic>
        <p:nvPicPr>
          <p:cNvPr id="104" name="Google Shape;104;p15"/>
          <p:cNvPicPr preferRelativeResize="0"/>
          <p:nvPr/>
        </p:nvPicPr>
        <p:blipFill rotWithShape="1">
          <a:blip r:embed="rId6">
            <a:alphaModFix/>
          </a:blip>
          <a:srcRect b="45928" l="59006" r="33855" t="49405"/>
          <a:stretch/>
        </p:blipFill>
        <p:spPr>
          <a:xfrm>
            <a:off x="8110124" y="2160079"/>
            <a:ext cx="709277" cy="240025"/>
          </a:xfrm>
          <a:prstGeom prst="rect">
            <a:avLst/>
          </a:prstGeom>
          <a:noFill/>
          <a:ln>
            <a:noFill/>
          </a:ln>
        </p:spPr>
      </p:pic>
      <p:pic>
        <p:nvPicPr>
          <p:cNvPr id="105" name="Google Shape;105;p15"/>
          <p:cNvPicPr preferRelativeResize="0"/>
          <p:nvPr/>
        </p:nvPicPr>
        <p:blipFill>
          <a:blip r:embed="rId7">
            <a:alphaModFix/>
          </a:blip>
          <a:stretch>
            <a:fillRect/>
          </a:stretch>
        </p:blipFill>
        <p:spPr>
          <a:xfrm>
            <a:off x="5864088" y="2468875"/>
            <a:ext cx="1136613" cy="442150"/>
          </a:xfrm>
          <a:prstGeom prst="rect">
            <a:avLst/>
          </a:prstGeom>
          <a:noFill/>
          <a:ln>
            <a:noFill/>
          </a:ln>
        </p:spPr>
      </p:pic>
      <p:pic>
        <p:nvPicPr>
          <p:cNvPr id="106" name="Google Shape;106;p15"/>
          <p:cNvPicPr preferRelativeResize="0"/>
          <p:nvPr/>
        </p:nvPicPr>
        <p:blipFill>
          <a:blip r:embed="rId8">
            <a:alphaModFix/>
          </a:blip>
          <a:stretch>
            <a:fillRect/>
          </a:stretch>
        </p:blipFill>
        <p:spPr>
          <a:xfrm>
            <a:off x="7613875" y="2911025"/>
            <a:ext cx="457200" cy="457200"/>
          </a:xfrm>
          <a:prstGeom prst="rect">
            <a:avLst/>
          </a:prstGeom>
          <a:noFill/>
          <a:ln>
            <a:noFill/>
          </a:ln>
        </p:spPr>
      </p:pic>
      <p:pic>
        <p:nvPicPr>
          <p:cNvPr id="107" name="Google Shape;107;p15"/>
          <p:cNvPicPr preferRelativeResize="0"/>
          <p:nvPr/>
        </p:nvPicPr>
        <p:blipFill>
          <a:blip r:embed="rId9">
            <a:alphaModFix/>
          </a:blip>
          <a:stretch>
            <a:fillRect/>
          </a:stretch>
        </p:blipFill>
        <p:spPr>
          <a:xfrm>
            <a:off x="6117075" y="3100100"/>
            <a:ext cx="457200" cy="457200"/>
          </a:xfrm>
          <a:prstGeom prst="rect">
            <a:avLst/>
          </a:prstGeom>
          <a:noFill/>
          <a:ln>
            <a:noFill/>
          </a:ln>
        </p:spPr>
      </p:pic>
      <p:pic>
        <p:nvPicPr>
          <p:cNvPr id="108" name="Google Shape;108;p15"/>
          <p:cNvPicPr preferRelativeResize="0"/>
          <p:nvPr/>
        </p:nvPicPr>
        <p:blipFill>
          <a:blip r:embed="rId10">
            <a:alphaModFix/>
          </a:blip>
          <a:stretch>
            <a:fillRect/>
          </a:stretch>
        </p:blipFill>
        <p:spPr>
          <a:xfrm>
            <a:off x="7137250" y="3554925"/>
            <a:ext cx="1903550" cy="666250"/>
          </a:xfrm>
          <a:prstGeom prst="rect">
            <a:avLst/>
          </a:prstGeom>
          <a:noFill/>
          <a:ln>
            <a:noFill/>
          </a:ln>
        </p:spPr>
      </p:pic>
      <p:pic>
        <p:nvPicPr>
          <p:cNvPr id="109" name="Google Shape;109;p15"/>
          <p:cNvPicPr preferRelativeResize="0"/>
          <p:nvPr/>
        </p:nvPicPr>
        <p:blipFill>
          <a:blip r:embed="rId11">
            <a:alphaModFix/>
          </a:blip>
          <a:stretch>
            <a:fillRect/>
          </a:stretch>
        </p:blipFill>
        <p:spPr>
          <a:xfrm>
            <a:off x="6052300" y="3746375"/>
            <a:ext cx="457200" cy="457200"/>
          </a:xfrm>
          <a:prstGeom prst="rect">
            <a:avLst/>
          </a:prstGeom>
          <a:noFill/>
          <a:ln>
            <a:noFill/>
          </a:ln>
        </p:spPr>
      </p:pic>
      <p:pic>
        <p:nvPicPr>
          <p:cNvPr id="110" name="Google Shape;110;p15"/>
          <p:cNvPicPr preferRelativeResize="0"/>
          <p:nvPr/>
        </p:nvPicPr>
        <p:blipFill>
          <a:blip r:embed="rId12">
            <a:alphaModFix/>
          </a:blip>
          <a:stretch>
            <a:fillRect/>
          </a:stretch>
        </p:blipFill>
        <p:spPr>
          <a:xfrm>
            <a:off x="7905875" y="4347213"/>
            <a:ext cx="457200" cy="457200"/>
          </a:xfrm>
          <a:prstGeom prst="rect">
            <a:avLst/>
          </a:prstGeom>
          <a:noFill/>
          <a:ln>
            <a:noFill/>
          </a:ln>
        </p:spPr>
      </p:pic>
      <p:pic>
        <p:nvPicPr>
          <p:cNvPr id="111" name="Google Shape;111;p15"/>
          <p:cNvPicPr preferRelativeResize="0"/>
          <p:nvPr/>
        </p:nvPicPr>
        <p:blipFill>
          <a:blip r:embed="rId13">
            <a:alphaModFix/>
          </a:blip>
          <a:stretch>
            <a:fillRect/>
          </a:stretch>
        </p:blipFill>
        <p:spPr>
          <a:xfrm>
            <a:off x="5991038" y="4221188"/>
            <a:ext cx="709275" cy="709275"/>
          </a:xfrm>
          <a:prstGeom prst="rect">
            <a:avLst/>
          </a:prstGeom>
          <a:noFill/>
          <a:ln>
            <a:noFill/>
          </a:ln>
        </p:spPr>
      </p:pic>
      <p:pic>
        <p:nvPicPr>
          <p:cNvPr id="112" name="Google Shape;112;p15"/>
          <p:cNvPicPr preferRelativeResize="0"/>
          <p:nvPr/>
        </p:nvPicPr>
        <p:blipFill>
          <a:blip r:embed="rId14">
            <a:alphaModFix/>
          </a:blip>
          <a:stretch>
            <a:fillRect/>
          </a:stretch>
        </p:blipFill>
        <p:spPr>
          <a:xfrm>
            <a:off x="8409275" y="2987700"/>
            <a:ext cx="457200" cy="457200"/>
          </a:xfrm>
          <a:prstGeom prst="rect">
            <a:avLst/>
          </a:prstGeom>
          <a:noFill/>
          <a:ln>
            <a:noFill/>
          </a:ln>
        </p:spPr>
      </p:pic>
      <p:pic>
        <p:nvPicPr>
          <p:cNvPr id="113" name="Google Shape;113;p15"/>
          <p:cNvPicPr preferRelativeResize="0"/>
          <p:nvPr/>
        </p:nvPicPr>
        <p:blipFill rotWithShape="1">
          <a:blip r:embed="rId15">
            <a:alphaModFix/>
          </a:blip>
          <a:srcRect b="72099" l="43512" r="48579" t="21746"/>
          <a:stretch/>
        </p:blipFill>
        <p:spPr>
          <a:xfrm>
            <a:off x="5900893" y="2039775"/>
            <a:ext cx="960102" cy="240025"/>
          </a:xfrm>
          <a:prstGeom prst="rect">
            <a:avLst/>
          </a:prstGeom>
          <a:noFill/>
          <a:ln>
            <a:noFill/>
          </a:ln>
        </p:spPr>
      </p:pic>
      <p:pic>
        <p:nvPicPr>
          <p:cNvPr id="114" name="Google Shape;114;p15"/>
          <p:cNvPicPr preferRelativeResize="0"/>
          <p:nvPr/>
        </p:nvPicPr>
        <p:blipFill rotWithShape="1">
          <a:blip r:embed="rId16">
            <a:alphaModFix/>
          </a:blip>
          <a:srcRect b="36614" l="43697" r="41568" t="51743"/>
          <a:stretch/>
        </p:blipFill>
        <p:spPr>
          <a:xfrm>
            <a:off x="130352" y="1348400"/>
            <a:ext cx="1960075" cy="871125"/>
          </a:xfrm>
          <a:prstGeom prst="rect">
            <a:avLst/>
          </a:prstGeom>
          <a:noFill/>
          <a:ln cap="flat" cmpd="sng" w="38100">
            <a:solidFill>
              <a:schemeClr val="dk2"/>
            </a:solidFill>
            <a:prstDash val="solid"/>
            <a:round/>
            <a:headEnd len="sm" w="sm" type="none"/>
            <a:tailEnd len="sm" w="sm" type="none"/>
          </a:ln>
        </p:spPr>
      </p:pic>
      <p:pic>
        <p:nvPicPr>
          <p:cNvPr id="115" name="Google Shape;115;p15"/>
          <p:cNvPicPr preferRelativeResize="0"/>
          <p:nvPr/>
        </p:nvPicPr>
        <p:blipFill rotWithShape="1">
          <a:blip r:embed="rId17">
            <a:alphaModFix/>
          </a:blip>
          <a:srcRect b="63380" l="43310" r="38871" t="21444"/>
          <a:stretch/>
        </p:blipFill>
        <p:spPr>
          <a:xfrm>
            <a:off x="2237675" y="1348400"/>
            <a:ext cx="2905402" cy="1391799"/>
          </a:xfrm>
          <a:prstGeom prst="rect">
            <a:avLst/>
          </a:prstGeom>
          <a:noFill/>
          <a:ln cap="flat" cmpd="sng" w="38100">
            <a:solidFill>
              <a:schemeClr val="dk2"/>
            </a:solidFill>
            <a:prstDash val="solid"/>
            <a:round/>
            <a:headEnd len="sm" w="sm" type="none"/>
            <a:tailEnd len="sm" w="sm" type="none"/>
          </a:ln>
        </p:spPr>
      </p:pic>
      <p:pic>
        <p:nvPicPr>
          <p:cNvPr id="116" name="Google Shape;116;p15"/>
          <p:cNvPicPr preferRelativeResize="0"/>
          <p:nvPr/>
        </p:nvPicPr>
        <p:blipFill rotWithShape="1">
          <a:blip r:embed="rId18">
            <a:alphaModFix/>
          </a:blip>
          <a:srcRect b="66039" l="34352" r="32545" t="21136"/>
          <a:stretch/>
        </p:blipFill>
        <p:spPr>
          <a:xfrm>
            <a:off x="207175" y="2039275"/>
            <a:ext cx="4583698" cy="998849"/>
          </a:xfrm>
          <a:prstGeom prst="rect">
            <a:avLst/>
          </a:prstGeom>
          <a:noFill/>
          <a:ln cap="flat" cmpd="sng" w="38100">
            <a:solidFill>
              <a:schemeClr val="dk2"/>
            </a:solidFill>
            <a:prstDash val="solid"/>
            <a:round/>
            <a:headEnd len="sm" w="sm" type="none"/>
            <a:tailEnd len="sm" w="sm" type="none"/>
          </a:ln>
        </p:spPr>
      </p:pic>
      <p:pic>
        <p:nvPicPr>
          <p:cNvPr id="117" name="Google Shape;117;p15"/>
          <p:cNvPicPr preferRelativeResize="0"/>
          <p:nvPr/>
        </p:nvPicPr>
        <p:blipFill rotWithShape="1">
          <a:blip r:embed="rId19">
            <a:alphaModFix/>
          </a:blip>
          <a:srcRect b="64485" l="37654" r="34813" t="26443"/>
          <a:stretch/>
        </p:blipFill>
        <p:spPr>
          <a:xfrm>
            <a:off x="61625" y="2853275"/>
            <a:ext cx="3090226" cy="572700"/>
          </a:xfrm>
          <a:prstGeom prst="rect">
            <a:avLst/>
          </a:prstGeom>
          <a:noFill/>
          <a:ln cap="flat" cmpd="sng" w="38100">
            <a:solidFill>
              <a:schemeClr val="dk2"/>
            </a:solidFill>
            <a:prstDash val="solid"/>
            <a:round/>
            <a:headEnd len="sm" w="sm" type="none"/>
            <a:tailEnd len="sm" w="sm" type="none"/>
          </a:ln>
        </p:spPr>
      </p:pic>
      <p:pic>
        <p:nvPicPr>
          <p:cNvPr id="118" name="Google Shape;118;p15"/>
          <p:cNvPicPr preferRelativeResize="0"/>
          <p:nvPr/>
        </p:nvPicPr>
        <p:blipFill rotWithShape="1">
          <a:blip r:embed="rId20">
            <a:alphaModFix/>
          </a:blip>
          <a:srcRect b="62692" l="35624" r="34101" t="18085"/>
          <a:stretch/>
        </p:blipFill>
        <p:spPr>
          <a:xfrm>
            <a:off x="-3614" y="3459775"/>
            <a:ext cx="3896990" cy="1391799"/>
          </a:xfrm>
          <a:prstGeom prst="rect">
            <a:avLst/>
          </a:prstGeom>
          <a:noFill/>
          <a:ln cap="flat" cmpd="sng" w="38100">
            <a:solidFill>
              <a:schemeClr val="dk2"/>
            </a:solidFill>
            <a:prstDash val="solid"/>
            <a:round/>
            <a:headEnd len="sm" w="sm" type="none"/>
            <a:tailEnd len="sm" w="sm" type="none"/>
          </a:ln>
        </p:spPr>
      </p:pic>
      <p:pic>
        <p:nvPicPr>
          <p:cNvPr id="119" name="Google Shape;119;p15"/>
          <p:cNvPicPr preferRelativeResize="0"/>
          <p:nvPr/>
        </p:nvPicPr>
        <p:blipFill rotWithShape="1">
          <a:blip r:embed="rId21">
            <a:alphaModFix/>
          </a:blip>
          <a:srcRect b="52398" l="31450" r="29349" t="20164"/>
          <a:stretch/>
        </p:blipFill>
        <p:spPr>
          <a:xfrm>
            <a:off x="1084275" y="2279250"/>
            <a:ext cx="4058798" cy="1598025"/>
          </a:xfrm>
          <a:prstGeom prst="rect">
            <a:avLst/>
          </a:prstGeom>
          <a:noFill/>
          <a:ln cap="flat" cmpd="sng" w="38100">
            <a:solidFill>
              <a:schemeClr val="dk2"/>
            </a:solidFill>
            <a:prstDash val="solid"/>
            <a:round/>
            <a:headEnd len="sm" w="sm" type="none"/>
            <a:tailEnd len="sm" w="sm" type="none"/>
          </a:ln>
        </p:spPr>
      </p:pic>
      <p:pic>
        <p:nvPicPr>
          <p:cNvPr id="120" name="Google Shape;120;p15"/>
          <p:cNvPicPr preferRelativeResize="0"/>
          <p:nvPr/>
        </p:nvPicPr>
        <p:blipFill rotWithShape="1">
          <a:blip r:embed="rId22">
            <a:alphaModFix/>
          </a:blip>
          <a:srcRect b="47404" l="27573" r="24689" t="27755"/>
          <a:stretch/>
        </p:blipFill>
        <p:spPr>
          <a:xfrm>
            <a:off x="898350" y="3539048"/>
            <a:ext cx="4583702" cy="1341568"/>
          </a:xfrm>
          <a:prstGeom prst="rect">
            <a:avLst/>
          </a:prstGeom>
          <a:noFill/>
          <a:ln cap="flat" cmpd="sng" w="38100">
            <a:solidFill>
              <a:schemeClr val="dk2"/>
            </a:solidFill>
            <a:prstDash val="solid"/>
            <a:round/>
            <a:headEnd len="sm" w="sm" type="none"/>
            <a:tailEnd len="sm" w="sm" type="none"/>
          </a:ln>
        </p:spPr>
      </p:pic>
      <p:pic>
        <p:nvPicPr>
          <p:cNvPr id="121" name="Google Shape;121;p15"/>
          <p:cNvPicPr preferRelativeResize="0"/>
          <p:nvPr/>
        </p:nvPicPr>
        <p:blipFill rotWithShape="1">
          <a:blip r:embed="rId23">
            <a:alphaModFix/>
          </a:blip>
          <a:srcRect b="64025" l="34027" r="29982" t="21899"/>
          <a:stretch/>
        </p:blipFill>
        <p:spPr>
          <a:xfrm>
            <a:off x="61620" y="4026987"/>
            <a:ext cx="4989562" cy="1097674"/>
          </a:xfrm>
          <a:prstGeom prst="rect">
            <a:avLst/>
          </a:prstGeom>
          <a:noFill/>
          <a:ln cap="flat" cmpd="sng" w="38100">
            <a:solidFill>
              <a:schemeClr val="dk2"/>
            </a:solidFill>
            <a:prstDash val="solid"/>
            <a:round/>
            <a:headEnd len="sm" w="sm" type="none"/>
            <a:tailEnd len="sm" w="sm" type="none"/>
          </a:ln>
        </p:spPr>
      </p:pic>
      <p:pic>
        <p:nvPicPr>
          <p:cNvPr id="122" name="Google Shape;122;p15"/>
          <p:cNvPicPr preferRelativeResize="0"/>
          <p:nvPr/>
        </p:nvPicPr>
        <p:blipFill rotWithShape="1">
          <a:blip r:embed="rId24">
            <a:alphaModFix/>
          </a:blip>
          <a:srcRect b="30776" l="39722" r="34294" t="47076"/>
          <a:stretch/>
        </p:blipFill>
        <p:spPr>
          <a:xfrm>
            <a:off x="601365" y="2022913"/>
            <a:ext cx="2289427" cy="1097674"/>
          </a:xfrm>
          <a:prstGeom prst="rect">
            <a:avLst/>
          </a:prstGeom>
          <a:noFill/>
          <a:ln cap="flat" cmpd="sng" w="38100">
            <a:solidFill>
              <a:schemeClr val="dk2"/>
            </a:solidFill>
            <a:prstDash val="solid"/>
            <a:round/>
            <a:headEnd len="sm" w="sm" type="none"/>
            <a:tailEnd len="sm" w="sm" type="none"/>
          </a:ln>
        </p:spPr>
      </p:pic>
      <p:sp>
        <p:nvSpPr>
          <p:cNvPr id="123" name="Google Shape;12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42"/>
          <p:cNvSpPr txBox="1"/>
          <p:nvPr>
            <p:ph type="title"/>
          </p:nvPr>
        </p:nvSpPr>
        <p:spPr>
          <a:xfrm>
            <a:off x="311700" y="256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Times New Roman"/>
                <a:ea typeface="Times New Roman"/>
                <a:cs typeface="Times New Roman"/>
                <a:sym typeface="Times New Roman"/>
              </a:rPr>
              <a:t>Abstract QuePaxa Algorithm</a:t>
            </a:r>
            <a:endParaRPr b="1">
              <a:latin typeface="Times New Roman"/>
              <a:ea typeface="Times New Roman"/>
              <a:cs typeface="Times New Roman"/>
              <a:sym typeface="Times New Roman"/>
            </a:endParaRPr>
          </a:p>
        </p:txBody>
      </p:sp>
      <p:pic>
        <p:nvPicPr>
          <p:cNvPr id="783" name="Google Shape;783;p42"/>
          <p:cNvPicPr preferRelativeResize="0"/>
          <p:nvPr/>
        </p:nvPicPr>
        <p:blipFill rotWithShape="1">
          <a:blip r:embed="rId3">
            <a:alphaModFix/>
          </a:blip>
          <a:srcRect b="28676" l="18328" r="31554" t="20710"/>
          <a:stretch/>
        </p:blipFill>
        <p:spPr>
          <a:xfrm>
            <a:off x="294485" y="939225"/>
            <a:ext cx="5479824" cy="3112649"/>
          </a:xfrm>
          <a:prstGeom prst="rect">
            <a:avLst/>
          </a:prstGeom>
          <a:noFill/>
          <a:ln>
            <a:noFill/>
          </a:ln>
        </p:spPr>
      </p:pic>
      <p:sp>
        <p:nvSpPr>
          <p:cNvPr id="784" name="Google Shape;784;p42"/>
          <p:cNvSpPr txBox="1"/>
          <p:nvPr/>
        </p:nvSpPr>
        <p:spPr>
          <a:xfrm>
            <a:off x="6411700" y="1554825"/>
            <a:ext cx="2149800" cy="30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2"/>
          <p:cNvSpPr txBox="1"/>
          <p:nvPr>
            <p:ph type="title"/>
          </p:nvPr>
        </p:nvSpPr>
        <p:spPr>
          <a:xfrm>
            <a:off x="0" y="4444150"/>
            <a:ext cx="9144000" cy="665400"/>
          </a:xfrm>
          <a:prstGeom prst="rect">
            <a:avLst/>
          </a:prstGeom>
          <a:solidFill>
            <a:srgbClr val="FFF2CC"/>
          </a:solidFill>
          <a:ln cap="flat" cmpd="sng" w="9525">
            <a:solidFill>
              <a:srgbClr val="222222"/>
            </a:solidFill>
            <a:prstDash val="solid"/>
            <a:round/>
            <a:headEnd len="sm" w="sm" type="none"/>
            <a:tailEnd len="sm" w="sm" type="none"/>
          </a:ln>
        </p:spPr>
        <p:txBody>
          <a:bodyPr anchorCtr="0" anchor="ctr" bIns="91425" lIns="91425" spcFirstLastPara="1" rIns="91425" wrap="square" tIns="91425">
            <a:normAutofit/>
          </a:bodyPr>
          <a:lstStyle/>
          <a:p>
            <a:pPr indent="0" lvl="0" marL="0" rtl="0" algn="l">
              <a:spcBef>
                <a:spcPts val="0"/>
              </a:spcBef>
              <a:spcAft>
                <a:spcPts val="0"/>
              </a:spcAft>
              <a:buSzPts val="990"/>
              <a:buNone/>
            </a:pPr>
            <a:r>
              <a:rPr lang="en" sz="2120">
                <a:latin typeface="Times New Roman"/>
                <a:ea typeface="Times New Roman"/>
                <a:cs typeface="Times New Roman"/>
                <a:sym typeface="Times New Roman"/>
              </a:rPr>
              <a:t>     Abstract QuePaxa is just a few lines of pseudocode!</a:t>
            </a:r>
            <a:endParaRPr sz="2120">
              <a:latin typeface="Times New Roman"/>
              <a:ea typeface="Times New Roman"/>
              <a:cs typeface="Times New Roman"/>
              <a:sym typeface="Times New Roman"/>
            </a:endParaRPr>
          </a:p>
        </p:txBody>
      </p:sp>
      <p:sp>
        <p:nvSpPr>
          <p:cNvPr id="786" name="Google Shape;786;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87" name="Google Shape;787;p42"/>
          <p:cNvSpPr/>
          <p:nvPr/>
        </p:nvSpPr>
        <p:spPr>
          <a:xfrm>
            <a:off x="134425" y="2095400"/>
            <a:ext cx="6277200" cy="8199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8" name="Google Shape;788;p42"/>
          <p:cNvSpPr/>
          <p:nvPr/>
        </p:nvSpPr>
        <p:spPr>
          <a:xfrm>
            <a:off x="286825" y="1833800"/>
            <a:ext cx="6277200" cy="3936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8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grpSp>
        <p:nvGrpSpPr>
          <p:cNvPr id="793" name="Google Shape;793;p43"/>
          <p:cNvGrpSpPr/>
          <p:nvPr/>
        </p:nvGrpSpPr>
        <p:grpSpPr>
          <a:xfrm>
            <a:off x="3342813" y="1652123"/>
            <a:ext cx="1914900" cy="551400"/>
            <a:chOff x="0" y="-1"/>
            <a:chExt cx="1914900" cy="551400"/>
          </a:xfrm>
        </p:grpSpPr>
        <p:sp>
          <p:nvSpPr>
            <p:cNvPr id="794" name="Google Shape;794;p43"/>
            <p:cNvSpPr/>
            <p:nvPr/>
          </p:nvSpPr>
          <p:spPr>
            <a:xfrm>
              <a:off x="0" y="-1"/>
              <a:ext cx="1914900" cy="551400"/>
            </a:xfrm>
            <a:prstGeom prst="rect">
              <a:avLst/>
            </a:prstGeom>
            <a:solidFill>
              <a:srgbClr val="CCCCC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232F40"/>
                </a:buClr>
                <a:buSzPts val="1400"/>
                <a:buFont typeface="Arial"/>
                <a:buNone/>
              </a:pPr>
              <a:r>
                <a:t/>
              </a:r>
              <a:endParaRPr b="1" i="0" sz="1400" u="none" cap="none" strike="noStrike">
                <a:solidFill>
                  <a:srgbClr val="232F40"/>
                </a:solidFill>
                <a:latin typeface="Times New Roman"/>
                <a:ea typeface="Times New Roman"/>
                <a:cs typeface="Times New Roman"/>
                <a:sym typeface="Times New Roman"/>
              </a:endParaRPr>
            </a:p>
          </p:txBody>
        </p:sp>
        <p:sp>
          <p:nvSpPr>
            <p:cNvPr id="795" name="Google Shape;795;p43"/>
            <p:cNvSpPr txBox="1"/>
            <p:nvPr/>
          </p:nvSpPr>
          <p:spPr>
            <a:xfrm>
              <a:off x="0" y="85583"/>
              <a:ext cx="1914900" cy="400200"/>
            </a:xfrm>
            <a:prstGeom prst="rect">
              <a:avLst/>
            </a:prstGeom>
            <a:noFill/>
            <a:ln>
              <a:noFill/>
            </a:ln>
          </p:spPr>
          <p:txBody>
            <a:bodyPr anchorCtr="0" anchor="ctr" bIns="91400" lIns="91400" spcFirstLastPara="1" rIns="91400" wrap="square" tIns="91400">
              <a:spAutoFit/>
            </a:bodyPr>
            <a:lstStyle/>
            <a:p>
              <a:pPr indent="0" lvl="0" marL="0" marR="0" rtl="0" algn="ctr">
                <a:lnSpc>
                  <a:spcPct val="100000"/>
                </a:lnSpc>
                <a:spcBef>
                  <a:spcPts val="0"/>
                </a:spcBef>
                <a:spcAft>
                  <a:spcPts val="0"/>
                </a:spcAft>
                <a:buClr>
                  <a:srgbClr val="232F40"/>
                </a:buClr>
                <a:buSzPts val="1400"/>
                <a:buFont typeface="Arial"/>
                <a:buNone/>
              </a:pPr>
              <a:r>
                <a:rPr b="1" i="0" lang="en" sz="1400" u="none" cap="none" strike="noStrike">
                  <a:solidFill>
                    <a:srgbClr val="232F40"/>
                  </a:solidFill>
                  <a:latin typeface="Times New Roman"/>
                  <a:ea typeface="Times New Roman"/>
                  <a:cs typeface="Times New Roman"/>
                  <a:sym typeface="Times New Roman"/>
                </a:rPr>
                <a:t>tcast</a:t>
              </a:r>
              <a:endParaRPr>
                <a:latin typeface="Times New Roman"/>
                <a:ea typeface="Times New Roman"/>
                <a:cs typeface="Times New Roman"/>
                <a:sym typeface="Times New Roman"/>
              </a:endParaRPr>
            </a:p>
          </p:txBody>
        </p:sp>
      </p:grpSp>
      <p:sp>
        <p:nvSpPr>
          <p:cNvPr id="796" name="Google Shape;796;p43"/>
          <p:cNvSpPr txBox="1"/>
          <p:nvPr/>
        </p:nvSpPr>
        <p:spPr>
          <a:xfrm>
            <a:off x="701700" y="2095350"/>
            <a:ext cx="681900" cy="400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000000"/>
                </a:solidFill>
                <a:latin typeface="Times New Roman"/>
                <a:ea typeface="Times New Roman"/>
                <a:cs typeface="Times New Roman"/>
                <a:sym typeface="Times New Roman"/>
              </a:rPr>
              <a:t>Alice</a:t>
            </a:r>
            <a:endParaRPr>
              <a:latin typeface="Times New Roman"/>
              <a:ea typeface="Times New Roman"/>
              <a:cs typeface="Times New Roman"/>
              <a:sym typeface="Times New Roman"/>
            </a:endParaRPr>
          </a:p>
        </p:txBody>
      </p:sp>
      <p:sp>
        <p:nvSpPr>
          <p:cNvPr id="797" name="Google Shape;797;p43"/>
          <p:cNvSpPr txBox="1"/>
          <p:nvPr/>
        </p:nvSpPr>
        <p:spPr>
          <a:xfrm>
            <a:off x="4073621" y="24924"/>
            <a:ext cx="681900" cy="400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000000"/>
                </a:solidFill>
                <a:latin typeface="Times New Roman"/>
                <a:ea typeface="Times New Roman"/>
                <a:cs typeface="Times New Roman"/>
                <a:sym typeface="Times New Roman"/>
              </a:rPr>
              <a:t>Bob</a:t>
            </a:r>
            <a:endParaRPr>
              <a:latin typeface="Times New Roman"/>
              <a:ea typeface="Times New Roman"/>
              <a:cs typeface="Times New Roman"/>
              <a:sym typeface="Times New Roman"/>
            </a:endParaRPr>
          </a:p>
        </p:txBody>
      </p:sp>
      <p:sp>
        <p:nvSpPr>
          <p:cNvPr id="798" name="Google Shape;798;p43"/>
          <p:cNvSpPr txBox="1"/>
          <p:nvPr/>
        </p:nvSpPr>
        <p:spPr>
          <a:xfrm>
            <a:off x="7160800" y="2095350"/>
            <a:ext cx="838200" cy="400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000000"/>
                </a:solidFill>
                <a:latin typeface="Times New Roman"/>
                <a:ea typeface="Times New Roman"/>
                <a:cs typeface="Times New Roman"/>
                <a:sym typeface="Times New Roman"/>
              </a:rPr>
              <a:t>Charlie</a:t>
            </a:r>
            <a:endParaRPr>
              <a:latin typeface="Times New Roman"/>
              <a:ea typeface="Times New Roman"/>
              <a:cs typeface="Times New Roman"/>
              <a:sym typeface="Times New Roman"/>
            </a:endParaRPr>
          </a:p>
        </p:txBody>
      </p:sp>
      <p:grpSp>
        <p:nvGrpSpPr>
          <p:cNvPr id="799" name="Google Shape;799;p43"/>
          <p:cNvGrpSpPr/>
          <p:nvPr/>
        </p:nvGrpSpPr>
        <p:grpSpPr>
          <a:xfrm>
            <a:off x="1614225" y="1651774"/>
            <a:ext cx="1574100" cy="745800"/>
            <a:chOff x="0" y="0"/>
            <a:chExt cx="1574100" cy="745800"/>
          </a:xfrm>
        </p:grpSpPr>
        <p:sp>
          <p:nvSpPr>
            <p:cNvPr id="800" name="Google Shape;800;p43"/>
            <p:cNvSpPr/>
            <p:nvPr/>
          </p:nvSpPr>
          <p:spPr>
            <a:xfrm>
              <a:off x="0" y="0"/>
              <a:ext cx="1574100" cy="745800"/>
            </a:xfrm>
            <a:prstGeom prst="wedgeEllipseCallout">
              <a:avLst>
                <a:gd fmla="val -65923" name="adj1"/>
                <a:gd fmla="val 37922" name="adj2"/>
              </a:avLst>
            </a:prstGeom>
            <a:solidFill>
              <a:srgbClr val="FFFFFF"/>
            </a:solidFill>
            <a:ln cap="flat" cmpd="sng" w="9525">
              <a:solidFill>
                <a:srgbClr val="CCCCCC"/>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01" name="Google Shape;801;p43"/>
            <p:cNvSpPr txBox="1"/>
            <p:nvPr/>
          </p:nvSpPr>
          <p:spPr>
            <a:xfrm>
              <a:off x="235284" y="182783"/>
              <a:ext cx="1103400" cy="400200"/>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000000"/>
                  </a:solidFill>
                  <a:latin typeface="Times New Roman"/>
                  <a:ea typeface="Times New Roman"/>
                  <a:cs typeface="Times New Roman"/>
                  <a:sym typeface="Times New Roman"/>
                </a:rPr>
                <a:t>Propose A</a:t>
              </a:r>
              <a:endParaRPr>
                <a:latin typeface="Times New Roman"/>
                <a:ea typeface="Times New Roman"/>
                <a:cs typeface="Times New Roman"/>
                <a:sym typeface="Times New Roman"/>
              </a:endParaRPr>
            </a:p>
          </p:txBody>
        </p:sp>
      </p:grpSp>
      <p:grpSp>
        <p:nvGrpSpPr>
          <p:cNvPr id="802" name="Google Shape;802;p43"/>
          <p:cNvGrpSpPr/>
          <p:nvPr/>
        </p:nvGrpSpPr>
        <p:grpSpPr>
          <a:xfrm>
            <a:off x="3581400" y="703825"/>
            <a:ext cx="1574100" cy="745800"/>
            <a:chOff x="0" y="0"/>
            <a:chExt cx="1574100" cy="745800"/>
          </a:xfrm>
        </p:grpSpPr>
        <p:sp>
          <p:nvSpPr>
            <p:cNvPr id="803" name="Google Shape;803;p43"/>
            <p:cNvSpPr/>
            <p:nvPr/>
          </p:nvSpPr>
          <p:spPr>
            <a:xfrm>
              <a:off x="0" y="0"/>
              <a:ext cx="1574100" cy="745800"/>
            </a:xfrm>
            <a:prstGeom prst="wedgeEllipseCallout">
              <a:avLst>
                <a:gd fmla="val -2355" name="adj1"/>
                <a:gd fmla="val -87369" name="adj2"/>
              </a:avLst>
            </a:prstGeom>
            <a:solidFill>
              <a:srgbClr val="FFFFFF"/>
            </a:solidFill>
            <a:ln cap="flat" cmpd="sng" w="9525">
              <a:solidFill>
                <a:srgbClr val="CCCCCC"/>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04" name="Google Shape;804;p43"/>
            <p:cNvSpPr txBox="1"/>
            <p:nvPr/>
          </p:nvSpPr>
          <p:spPr>
            <a:xfrm>
              <a:off x="235284" y="182783"/>
              <a:ext cx="1103400" cy="400200"/>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000000"/>
                  </a:solidFill>
                  <a:latin typeface="Times New Roman"/>
                  <a:ea typeface="Times New Roman"/>
                  <a:cs typeface="Times New Roman"/>
                  <a:sym typeface="Times New Roman"/>
                </a:rPr>
                <a:t>Propose B</a:t>
              </a:r>
              <a:endParaRPr>
                <a:latin typeface="Times New Roman"/>
                <a:ea typeface="Times New Roman"/>
                <a:cs typeface="Times New Roman"/>
                <a:sym typeface="Times New Roman"/>
              </a:endParaRPr>
            </a:p>
          </p:txBody>
        </p:sp>
      </p:grpSp>
      <p:grpSp>
        <p:nvGrpSpPr>
          <p:cNvPr id="805" name="Google Shape;805;p43"/>
          <p:cNvGrpSpPr/>
          <p:nvPr/>
        </p:nvGrpSpPr>
        <p:grpSpPr>
          <a:xfrm>
            <a:off x="5412199" y="1604225"/>
            <a:ext cx="1574100" cy="745800"/>
            <a:chOff x="0" y="0"/>
            <a:chExt cx="1574100" cy="745800"/>
          </a:xfrm>
        </p:grpSpPr>
        <p:sp>
          <p:nvSpPr>
            <p:cNvPr id="806" name="Google Shape;806;p43"/>
            <p:cNvSpPr/>
            <p:nvPr/>
          </p:nvSpPr>
          <p:spPr>
            <a:xfrm>
              <a:off x="0" y="0"/>
              <a:ext cx="1574100" cy="745800"/>
            </a:xfrm>
            <a:prstGeom prst="wedgeEllipseCallout">
              <a:avLst>
                <a:gd fmla="val 64143" name="adj1"/>
                <a:gd fmla="val 36575" name="adj2"/>
              </a:avLst>
            </a:prstGeom>
            <a:solidFill>
              <a:srgbClr val="FFFFFF"/>
            </a:solidFill>
            <a:ln cap="flat" cmpd="sng" w="9525">
              <a:solidFill>
                <a:srgbClr val="CCCCCC"/>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07" name="Google Shape;807;p43"/>
            <p:cNvSpPr txBox="1"/>
            <p:nvPr/>
          </p:nvSpPr>
          <p:spPr>
            <a:xfrm>
              <a:off x="235284" y="182783"/>
              <a:ext cx="1103400" cy="400200"/>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000000"/>
                  </a:solidFill>
                  <a:latin typeface="Times New Roman"/>
                  <a:ea typeface="Times New Roman"/>
                  <a:cs typeface="Times New Roman"/>
                  <a:sym typeface="Times New Roman"/>
                </a:rPr>
                <a:t>Propose C</a:t>
              </a:r>
              <a:endParaRPr>
                <a:latin typeface="Times New Roman"/>
                <a:ea typeface="Times New Roman"/>
                <a:cs typeface="Times New Roman"/>
                <a:sym typeface="Times New Roman"/>
              </a:endParaRPr>
            </a:p>
          </p:txBody>
        </p:sp>
      </p:grpSp>
      <p:sp>
        <p:nvSpPr>
          <p:cNvPr id="808" name="Google Shape;808;p43"/>
          <p:cNvSpPr txBox="1"/>
          <p:nvPr/>
        </p:nvSpPr>
        <p:spPr>
          <a:xfrm>
            <a:off x="1163975" y="2590768"/>
            <a:ext cx="3940500" cy="400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4A86E8"/>
              </a:buClr>
              <a:buSzPts val="1400"/>
              <a:buFont typeface="Arial"/>
              <a:buNone/>
            </a:pPr>
            <a:r>
              <a:rPr i="0" lang="en" sz="1400" u="none" cap="none" strike="noStrike">
                <a:solidFill>
                  <a:srgbClr val="4A86E8"/>
                </a:solidFill>
                <a:latin typeface="Times New Roman"/>
                <a:ea typeface="Times New Roman"/>
                <a:cs typeface="Times New Roman"/>
                <a:sym typeface="Times New Roman"/>
              </a:rPr>
              <a:t>Proposals Alice knows to exist</a:t>
            </a:r>
            <a:endParaRPr>
              <a:latin typeface="Times New Roman"/>
              <a:ea typeface="Times New Roman"/>
              <a:cs typeface="Times New Roman"/>
              <a:sym typeface="Times New Roman"/>
            </a:endParaRPr>
          </a:p>
        </p:txBody>
      </p:sp>
      <p:sp>
        <p:nvSpPr>
          <p:cNvPr id="809" name="Google Shape;809;p43"/>
          <p:cNvSpPr txBox="1"/>
          <p:nvPr/>
        </p:nvSpPr>
        <p:spPr>
          <a:xfrm>
            <a:off x="1388591" y="-25210"/>
            <a:ext cx="3940500" cy="400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4A86E8"/>
              </a:buClr>
              <a:buSzPts val="1400"/>
              <a:buFont typeface="Arial"/>
              <a:buNone/>
            </a:pPr>
            <a:r>
              <a:rPr i="0" lang="en" sz="1400" u="none" cap="none" strike="noStrike">
                <a:solidFill>
                  <a:srgbClr val="4A86E8"/>
                </a:solidFill>
                <a:latin typeface="Times New Roman"/>
                <a:ea typeface="Times New Roman"/>
                <a:cs typeface="Times New Roman"/>
                <a:sym typeface="Times New Roman"/>
              </a:rPr>
              <a:t>Proposals Bob knows to exist</a:t>
            </a:r>
            <a:endParaRPr>
              <a:latin typeface="Times New Roman"/>
              <a:ea typeface="Times New Roman"/>
              <a:cs typeface="Times New Roman"/>
              <a:sym typeface="Times New Roman"/>
            </a:endParaRPr>
          </a:p>
        </p:txBody>
      </p:sp>
      <p:sp>
        <p:nvSpPr>
          <p:cNvPr id="810" name="Google Shape;810;p43"/>
          <p:cNvSpPr txBox="1"/>
          <p:nvPr/>
        </p:nvSpPr>
        <p:spPr>
          <a:xfrm>
            <a:off x="4614107" y="2399170"/>
            <a:ext cx="3940500" cy="4002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4A86E8"/>
              </a:buClr>
              <a:buSzPts val="1400"/>
              <a:buFont typeface="Arial"/>
              <a:buNone/>
            </a:pPr>
            <a:r>
              <a:rPr i="0" lang="en" sz="1400" u="none" cap="none" strike="noStrike">
                <a:solidFill>
                  <a:srgbClr val="4A86E8"/>
                </a:solidFill>
                <a:latin typeface="Times New Roman"/>
                <a:ea typeface="Times New Roman"/>
                <a:cs typeface="Times New Roman"/>
                <a:sym typeface="Times New Roman"/>
              </a:rPr>
              <a:t>Proposals Charlie knows to exist</a:t>
            </a:r>
            <a:endParaRPr>
              <a:latin typeface="Times New Roman"/>
              <a:ea typeface="Times New Roman"/>
              <a:cs typeface="Times New Roman"/>
              <a:sym typeface="Times New Roman"/>
            </a:endParaRPr>
          </a:p>
        </p:txBody>
      </p:sp>
      <p:sp>
        <p:nvSpPr>
          <p:cNvPr id="811" name="Google Shape;811;p43"/>
          <p:cNvSpPr txBox="1"/>
          <p:nvPr/>
        </p:nvSpPr>
        <p:spPr>
          <a:xfrm>
            <a:off x="661725" y="3194374"/>
            <a:ext cx="7459500" cy="400200"/>
          </a:xfrm>
          <a:prstGeom prst="rect">
            <a:avLst/>
          </a:prstGeom>
          <a:noFill/>
          <a:ln>
            <a:noFill/>
          </a:ln>
        </p:spPr>
        <p:txBody>
          <a:bodyPr anchorCtr="0" anchor="t" bIns="91400" lIns="91400" spcFirstLastPara="1" rIns="91400" wrap="square" tIns="91400">
            <a:spAutoFit/>
          </a:bodyPr>
          <a:lstStyle/>
          <a:p>
            <a:pPr indent="-317500" lvl="0" marL="457200" marR="0" rtl="0" algn="l">
              <a:lnSpc>
                <a:spcPct val="100000"/>
              </a:lnSpc>
              <a:spcBef>
                <a:spcPts val="0"/>
              </a:spcBef>
              <a:spcAft>
                <a:spcPts val="0"/>
              </a:spcAft>
              <a:buClr>
                <a:schemeClr val="accent1"/>
              </a:buClr>
              <a:buSzPts val="1400"/>
              <a:buFont typeface="Arial"/>
              <a:buChar char="●"/>
            </a:pPr>
            <a:r>
              <a:rPr b="1" i="0" lang="en" sz="1400" u="none" cap="none" strike="noStrike">
                <a:solidFill>
                  <a:schemeClr val="accent1"/>
                </a:solidFill>
                <a:latin typeface="Times New Roman"/>
                <a:ea typeface="Times New Roman"/>
                <a:cs typeface="Times New Roman"/>
                <a:sym typeface="Times New Roman"/>
              </a:rPr>
              <a:t>tcast property 1</a:t>
            </a:r>
            <a:r>
              <a:rPr i="0" lang="en" sz="1400" u="none" cap="none" strike="noStrike">
                <a:solidFill>
                  <a:srgbClr val="000000"/>
                </a:solidFill>
                <a:latin typeface="Times New Roman"/>
                <a:ea typeface="Times New Roman"/>
                <a:cs typeface="Times New Roman"/>
                <a:sym typeface="Times New Roman"/>
              </a:rPr>
              <a:t>: each node learns a majority of proposals</a:t>
            </a:r>
            <a:endParaRPr>
              <a:latin typeface="Times New Roman"/>
              <a:ea typeface="Times New Roman"/>
              <a:cs typeface="Times New Roman"/>
              <a:sym typeface="Times New Roman"/>
            </a:endParaRPr>
          </a:p>
        </p:txBody>
      </p:sp>
      <p:sp>
        <p:nvSpPr>
          <p:cNvPr id="812" name="Google Shape;812;p43"/>
          <p:cNvSpPr txBox="1"/>
          <p:nvPr/>
        </p:nvSpPr>
        <p:spPr>
          <a:xfrm>
            <a:off x="656724" y="3594575"/>
            <a:ext cx="7608900" cy="400200"/>
          </a:xfrm>
          <a:prstGeom prst="rect">
            <a:avLst/>
          </a:prstGeom>
          <a:noFill/>
          <a:ln>
            <a:noFill/>
          </a:ln>
        </p:spPr>
        <p:txBody>
          <a:bodyPr anchorCtr="0" anchor="t" bIns="91400" lIns="91400" spcFirstLastPara="1" rIns="91400" wrap="square" tIns="91400">
            <a:spAutoFit/>
          </a:bodyPr>
          <a:lstStyle/>
          <a:p>
            <a:pPr indent="-317500" lvl="0" marL="457200" marR="0" rtl="0" algn="l">
              <a:lnSpc>
                <a:spcPct val="100000"/>
              </a:lnSpc>
              <a:spcBef>
                <a:spcPts val="0"/>
              </a:spcBef>
              <a:spcAft>
                <a:spcPts val="0"/>
              </a:spcAft>
              <a:buClr>
                <a:srgbClr val="6AA84F"/>
              </a:buClr>
              <a:buSzPts val="1400"/>
              <a:buFont typeface="Arial"/>
              <a:buChar char="●"/>
            </a:pPr>
            <a:r>
              <a:rPr b="1" i="0" lang="en" sz="1400" u="none" cap="none" strike="noStrike">
                <a:solidFill>
                  <a:srgbClr val="6AA84F"/>
                </a:solidFill>
                <a:latin typeface="Times New Roman"/>
                <a:ea typeface="Times New Roman"/>
                <a:cs typeface="Times New Roman"/>
                <a:sym typeface="Times New Roman"/>
              </a:rPr>
              <a:t>tcast property 2</a:t>
            </a:r>
            <a:r>
              <a:rPr i="0" lang="en" sz="1400" u="none" cap="none" strike="noStrike">
                <a:solidFill>
                  <a:srgbClr val="000000"/>
                </a:solidFill>
                <a:latin typeface="Times New Roman"/>
                <a:ea typeface="Times New Roman"/>
                <a:cs typeface="Times New Roman"/>
                <a:sym typeface="Times New Roman"/>
              </a:rPr>
              <a:t>: each node learns a proposal that all nodes know to exist</a:t>
            </a:r>
            <a:endParaRPr>
              <a:latin typeface="Times New Roman"/>
              <a:ea typeface="Times New Roman"/>
              <a:cs typeface="Times New Roman"/>
              <a:sym typeface="Times New Roman"/>
            </a:endParaRPr>
          </a:p>
        </p:txBody>
      </p:sp>
      <p:sp>
        <p:nvSpPr>
          <p:cNvPr id="813" name="Google Shape;813;p43"/>
          <p:cNvSpPr/>
          <p:nvPr/>
        </p:nvSpPr>
        <p:spPr>
          <a:xfrm>
            <a:off x="3085050" y="381000"/>
            <a:ext cx="4164000" cy="2097000"/>
          </a:xfrm>
          <a:prstGeom prst="rect">
            <a:avLst/>
          </a:prstGeom>
          <a:solidFill>
            <a:schemeClr val="accent1">
              <a:alpha val="16079"/>
            </a:schemeClr>
          </a:solidFill>
          <a:ln cap="flat" cmpd="sng" w="9525">
            <a:solidFill>
              <a:srgbClr val="4A86E8"/>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14" name="Google Shape;814;p43"/>
          <p:cNvSpPr/>
          <p:nvPr/>
        </p:nvSpPr>
        <p:spPr>
          <a:xfrm>
            <a:off x="1283374" y="543900"/>
            <a:ext cx="3940500" cy="2097000"/>
          </a:xfrm>
          <a:prstGeom prst="rect">
            <a:avLst/>
          </a:prstGeom>
          <a:solidFill>
            <a:schemeClr val="accent1">
              <a:alpha val="16079"/>
            </a:schemeClr>
          </a:solidFill>
          <a:ln cap="flat" cmpd="sng" w="9525">
            <a:solidFill>
              <a:srgbClr val="4A86E8"/>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15" name="Google Shape;815;p43"/>
          <p:cNvSpPr/>
          <p:nvPr/>
        </p:nvSpPr>
        <p:spPr>
          <a:xfrm>
            <a:off x="1484849" y="300675"/>
            <a:ext cx="3844200" cy="2097000"/>
          </a:xfrm>
          <a:prstGeom prst="rect">
            <a:avLst/>
          </a:prstGeom>
          <a:solidFill>
            <a:schemeClr val="accent1">
              <a:alpha val="16079"/>
            </a:schemeClr>
          </a:solidFill>
          <a:ln cap="flat" cmpd="sng" w="9525">
            <a:solidFill>
              <a:srgbClr val="4A86E8"/>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16" name="Google Shape;816;p43"/>
          <p:cNvSpPr/>
          <p:nvPr/>
        </p:nvSpPr>
        <p:spPr>
          <a:xfrm>
            <a:off x="3342825" y="425125"/>
            <a:ext cx="2185800" cy="1169400"/>
          </a:xfrm>
          <a:prstGeom prst="rect">
            <a:avLst/>
          </a:prstGeom>
          <a:solidFill>
            <a:srgbClr val="6AA84F">
              <a:alpha val="28240"/>
            </a:srgbClr>
          </a:solidFill>
          <a:ln cap="flat" cmpd="sng" w="9525">
            <a:solidFill>
              <a:srgbClr val="6AA84F"/>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6AA84F"/>
              </a:buClr>
              <a:buSzPts val="1400"/>
              <a:buFont typeface="Arial"/>
              <a:buNone/>
            </a:pPr>
            <a:r>
              <a:t/>
            </a:r>
            <a:endParaRPr i="0" sz="1400" u="none" cap="none" strike="noStrike">
              <a:solidFill>
                <a:srgbClr val="6AA84F"/>
              </a:solidFill>
              <a:latin typeface="Times New Roman"/>
              <a:ea typeface="Times New Roman"/>
              <a:cs typeface="Times New Roman"/>
              <a:sym typeface="Times New Roman"/>
            </a:endParaRPr>
          </a:p>
        </p:txBody>
      </p:sp>
      <p:sp>
        <p:nvSpPr>
          <p:cNvPr id="817" name="Google Shape;817;p43"/>
          <p:cNvSpPr txBox="1"/>
          <p:nvPr/>
        </p:nvSpPr>
        <p:spPr>
          <a:xfrm>
            <a:off x="5520675" y="471137"/>
            <a:ext cx="5526300" cy="3693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6AA84F"/>
              </a:buClr>
              <a:buSzPts val="1400"/>
              <a:buFont typeface="Arial"/>
              <a:buNone/>
            </a:pPr>
            <a:r>
              <a:rPr i="0" lang="en" sz="1200" u="none" cap="none" strike="noStrike">
                <a:solidFill>
                  <a:srgbClr val="6AA84F"/>
                </a:solidFill>
                <a:latin typeface="Times New Roman"/>
                <a:ea typeface="Times New Roman"/>
                <a:cs typeface="Times New Roman"/>
                <a:sym typeface="Times New Roman"/>
              </a:rPr>
              <a:t>Proposal Alice knows that all others know to exist</a:t>
            </a:r>
            <a:endParaRPr sz="1200">
              <a:latin typeface="Times New Roman"/>
              <a:ea typeface="Times New Roman"/>
              <a:cs typeface="Times New Roman"/>
              <a:sym typeface="Times New Roman"/>
            </a:endParaRPr>
          </a:p>
        </p:txBody>
      </p:sp>
      <p:sp>
        <p:nvSpPr>
          <p:cNvPr id="818" name="Google Shape;818;p43"/>
          <p:cNvSpPr txBox="1"/>
          <p:nvPr/>
        </p:nvSpPr>
        <p:spPr>
          <a:xfrm>
            <a:off x="0" y="4675375"/>
            <a:ext cx="9144000" cy="492600"/>
          </a:xfrm>
          <a:prstGeom prst="rect">
            <a:avLst/>
          </a:prstGeom>
          <a:solidFill>
            <a:srgbClr val="FFF2CC"/>
          </a:solidFill>
          <a:ln cap="flat" cmpd="sng" w="9525">
            <a:solidFill>
              <a:srgbClr val="222222"/>
            </a:solidFill>
            <a:prstDash val="solid"/>
            <a:round/>
            <a:headEnd len="sm" w="sm" type="none"/>
            <a:tailEnd len="sm" w="sm" type="none"/>
          </a:ln>
        </p:spPr>
        <p:txBody>
          <a:bodyPr anchorCtr="0" anchor="t" bIns="91400" lIns="91400" spcFirstLastPara="1" rIns="91400" wrap="square" tIns="91400">
            <a:spAutoFit/>
          </a:bodyPr>
          <a:lstStyle/>
          <a:p>
            <a:pPr indent="45720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000000"/>
                </a:solidFill>
                <a:latin typeface="Times New Roman"/>
                <a:ea typeface="Times New Roman"/>
                <a:cs typeface="Times New Roman"/>
                <a:sym typeface="Times New Roman"/>
              </a:rPr>
              <a:t>      </a:t>
            </a:r>
            <a:r>
              <a:rPr i="0" lang="en" sz="2000" u="none" cap="none" strike="noStrike">
                <a:solidFill>
                  <a:srgbClr val="000000"/>
                </a:solidFill>
                <a:latin typeface="Times New Roman"/>
                <a:ea typeface="Times New Roman"/>
                <a:cs typeface="Times New Roman"/>
                <a:sym typeface="Times New Roman"/>
              </a:rPr>
              <a:t>Nodes have no guarantee to learn the same sets! (no consensus yet)</a:t>
            </a:r>
            <a:endParaRPr>
              <a:latin typeface="Times New Roman"/>
              <a:ea typeface="Times New Roman"/>
              <a:cs typeface="Times New Roman"/>
              <a:sym typeface="Times New Roman"/>
            </a:endParaRPr>
          </a:p>
        </p:txBody>
      </p:sp>
      <p:sp>
        <p:nvSpPr>
          <p:cNvPr id="819" name="Google Shape;819;p43"/>
          <p:cNvSpPr txBox="1"/>
          <p:nvPr/>
        </p:nvSpPr>
        <p:spPr>
          <a:xfrm>
            <a:off x="5520675" y="795062"/>
            <a:ext cx="5526300" cy="3693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6AA84F"/>
              </a:buClr>
              <a:buSzPts val="1400"/>
              <a:buFont typeface="Arial"/>
              <a:buNone/>
            </a:pPr>
            <a:r>
              <a:rPr i="0" lang="en" sz="1200" u="none" cap="none" strike="noStrike">
                <a:solidFill>
                  <a:srgbClr val="6AA84F"/>
                </a:solidFill>
                <a:latin typeface="Times New Roman"/>
                <a:ea typeface="Times New Roman"/>
                <a:cs typeface="Times New Roman"/>
                <a:sym typeface="Times New Roman"/>
              </a:rPr>
              <a:t>Proposal Bob knows that all others know to exist</a:t>
            </a:r>
            <a:endParaRPr sz="1200">
              <a:latin typeface="Times New Roman"/>
              <a:ea typeface="Times New Roman"/>
              <a:cs typeface="Times New Roman"/>
              <a:sym typeface="Times New Roman"/>
            </a:endParaRPr>
          </a:p>
        </p:txBody>
      </p:sp>
      <p:sp>
        <p:nvSpPr>
          <p:cNvPr id="820" name="Google Shape;820;p43"/>
          <p:cNvSpPr txBox="1"/>
          <p:nvPr/>
        </p:nvSpPr>
        <p:spPr>
          <a:xfrm>
            <a:off x="5520675" y="1148312"/>
            <a:ext cx="5526300" cy="36930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6AA84F"/>
              </a:buClr>
              <a:buSzPts val="1400"/>
              <a:buFont typeface="Arial"/>
              <a:buNone/>
            </a:pPr>
            <a:r>
              <a:rPr i="0" lang="en" sz="1200" u="none" cap="none" strike="noStrike">
                <a:solidFill>
                  <a:srgbClr val="6AA84F"/>
                </a:solidFill>
                <a:latin typeface="Times New Roman"/>
                <a:ea typeface="Times New Roman"/>
                <a:cs typeface="Times New Roman"/>
                <a:sym typeface="Times New Roman"/>
              </a:rPr>
              <a:t>Proposal Charlie knows that all others know to exist</a:t>
            </a:r>
            <a:endParaRPr sz="1200">
              <a:latin typeface="Times New Roman"/>
              <a:ea typeface="Times New Roman"/>
              <a:cs typeface="Times New Roman"/>
              <a:sym typeface="Times New Roman"/>
            </a:endParaRPr>
          </a:p>
        </p:txBody>
      </p:sp>
      <p:sp>
        <p:nvSpPr>
          <p:cNvPr id="821" name="Google Shape;821;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79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0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81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0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81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2"/>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81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81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1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81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81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82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8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44"/>
          <p:cNvSpPr txBox="1"/>
          <p:nvPr>
            <p:ph idx="1" type="body"/>
          </p:nvPr>
        </p:nvSpPr>
        <p:spPr>
          <a:xfrm>
            <a:off x="623525" y="1617175"/>
            <a:ext cx="8520600" cy="1683300"/>
          </a:xfrm>
          <a:prstGeom prst="rect">
            <a:avLst/>
          </a:prstGeom>
          <a:noFill/>
          <a:ln>
            <a:noFill/>
          </a:ln>
        </p:spPr>
        <p:txBody>
          <a:bodyPr anchorCtr="0" anchor="t" bIns="91400" lIns="91400" spcFirstLastPara="1" rIns="91400" wrap="square" tIns="91400">
            <a:noAutofit/>
          </a:bodyPr>
          <a:lstStyle/>
          <a:p>
            <a:pPr indent="-349250" lvl="0" marL="457200" rtl="0" algn="l">
              <a:lnSpc>
                <a:spcPct val="150000"/>
              </a:lnSpc>
              <a:spcBef>
                <a:spcPts val="0"/>
              </a:spcBef>
              <a:spcAft>
                <a:spcPts val="0"/>
              </a:spcAft>
              <a:buClr>
                <a:schemeClr val="dk1"/>
              </a:buClr>
              <a:buSzPts val="1900"/>
              <a:buChar char="●"/>
            </a:pPr>
            <a:r>
              <a:rPr b="1" lang="en" sz="1900">
                <a:solidFill>
                  <a:schemeClr val="accent5"/>
                </a:solidFill>
                <a:latin typeface="Times New Roman"/>
                <a:ea typeface="Times New Roman"/>
                <a:cs typeface="Times New Roman"/>
                <a:sym typeface="Times New Roman"/>
              </a:rPr>
              <a:t>An existent set</a:t>
            </a:r>
            <a:r>
              <a:rPr lang="en" sz="1900">
                <a:solidFill>
                  <a:schemeClr val="dk1"/>
                </a:solidFill>
                <a:latin typeface="Times New Roman"/>
                <a:ea typeface="Times New Roman"/>
                <a:cs typeface="Times New Roman"/>
                <a:sym typeface="Times New Roman"/>
              </a:rPr>
              <a:t>: If Alice knows that a proposal exists, then it’s in her existent set</a:t>
            </a:r>
            <a:endParaRPr sz="1900">
              <a:solidFill>
                <a:schemeClr val="dk1"/>
              </a:solidFill>
              <a:latin typeface="Times New Roman"/>
              <a:ea typeface="Times New Roman"/>
              <a:cs typeface="Times New Roman"/>
              <a:sym typeface="Times New Roman"/>
            </a:endParaRPr>
          </a:p>
          <a:p>
            <a:pPr indent="-349250" lvl="0" marL="457200" rtl="0" algn="l">
              <a:lnSpc>
                <a:spcPct val="150000"/>
              </a:lnSpc>
              <a:spcBef>
                <a:spcPts val="0"/>
              </a:spcBef>
              <a:spcAft>
                <a:spcPts val="0"/>
              </a:spcAft>
              <a:buClr>
                <a:schemeClr val="dk1"/>
              </a:buClr>
              <a:buSzPts val="1900"/>
              <a:buChar char="●"/>
            </a:pPr>
            <a:r>
              <a:rPr b="1" lang="en" sz="1900">
                <a:solidFill>
                  <a:schemeClr val="accent5"/>
                </a:solidFill>
                <a:latin typeface="Times New Roman"/>
                <a:ea typeface="Times New Roman"/>
                <a:cs typeface="Times New Roman"/>
                <a:sym typeface="Times New Roman"/>
              </a:rPr>
              <a:t>A common set</a:t>
            </a:r>
            <a:r>
              <a:rPr b="1" lang="en" sz="1900">
                <a:solidFill>
                  <a:schemeClr val="dk1"/>
                </a:solidFill>
                <a:latin typeface="Times New Roman"/>
                <a:ea typeface="Times New Roman"/>
                <a:cs typeface="Times New Roman"/>
                <a:sym typeface="Times New Roman"/>
              </a:rPr>
              <a:t>:</a:t>
            </a:r>
            <a:r>
              <a:rPr lang="en" sz="1900">
                <a:solidFill>
                  <a:schemeClr val="dk1"/>
                </a:solidFill>
                <a:latin typeface="Times New Roman"/>
                <a:ea typeface="Times New Roman"/>
                <a:cs typeface="Times New Roman"/>
                <a:sym typeface="Times New Roman"/>
              </a:rPr>
              <a:t> If Alice knows that all nodes know a proposal to exist, then it’s in Alice’s common set</a:t>
            </a:r>
            <a:endParaRPr sz="1900">
              <a:solidFill>
                <a:schemeClr val="dk1"/>
              </a:solidFill>
              <a:latin typeface="Times New Roman"/>
              <a:ea typeface="Times New Roman"/>
              <a:cs typeface="Times New Roman"/>
              <a:sym typeface="Times New Roman"/>
            </a:endParaRPr>
          </a:p>
          <a:p>
            <a:pPr indent="-349250" lvl="0" marL="457200" rtl="0" algn="l">
              <a:lnSpc>
                <a:spcPct val="150000"/>
              </a:lnSpc>
              <a:spcBef>
                <a:spcPts val="0"/>
              </a:spcBef>
              <a:spcAft>
                <a:spcPts val="0"/>
              </a:spcAft>
              <a:buClr>
                <a:schemeClr val="dk1"/>
              </a:buClr>
              <a:buSzPts val="1900"/>
              <a:buChar char="●"/>
            </a:pPr>
            <a:r>
              <a:rPr b="1" lang="en" sz="1900">
                <a:solidFill>
                  <a:schemeClr val="accent5"/>
                </a:solidFill>
                <a:latin typeface="Times New Roman"/>
                <a:ea typeface="Times New Roman"/>
                <a:cs typeface="Times New Roman"/>
                <a:sym typeface="Times New Roman"/>
              </a:rPr>
              <a:t>A universal set</a:t>
            </a:r>
            <a:r>
              <a:rPr b="1" lang="en" sz="1900">
                <a:solidFill>
                  <a:schemeClr val="dk1"/>
                </a:solidFill>
                <a:latin typeface="Times New Roman"/>
                <a:ea typeface="Times New Roman"/>
                <a:cs typeface="Times New Roman"/>
                <a:sym typeface="Times New Roman"/>
              </a:rPr>
              <a:t>:</a:t>
            </a:r>
            <a:r>
              <a:rPr lang="en" sz="1900">
                <a:solidFill>
                  <a:schemeClr val="dk1"/>
                </a:solidFill>
                <a:latin typeface="Times New Roman"/>
                <a:ea typeface="Times New Roman"/>
                <a:cs typeface="Times New Roman"/>
                <a:sym typeface="Times New Roman"/>
              </a:rPr>
              <a:t> If Alice knows that all nodes know a proposal p to be common, then it’s in her universal set</a:t>
            </a:r>
            <a:endParaRPr sz="1900">
              <a:solidFill>
                <a:schemeClr val="dk1"/>
              </a:solidFill>
              <a:latin typeface="Times New Roman"/>
              <a:ea typeface="Times New Roman"/>
              <a:cs typeface="Times New Roman"/>
              <a:sym typeface="Times New Roman"/>
            </a:endParaRPr>
          </a:p>
        </p:txBody>
      </p:sp>
      <p:sp>
        <p:nvSpPr>
          <p:cNvPr id="827" name="Google Shape;827;p44"/>
          <p:cNvSpPr txBox="1"/>
          <p:nvPr>
            <p:ph type="title"/>
          </p:nvPr>
        </p:nvSpPr>
        <p:spPr>
          <a:xfrm>
            <a:off x="248783" y="1187625"/>
            <a:ext cx="9487800" cy="5727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b="1" lang="en" sz="1900">
                <a:latin typeface="Times New Roman"/>
                <a:ea typeface="Times New Roman"/>
                <a:cs typeface="Times New Roman"/>
                <a:sym typeface="Times New Roman"/>
              </a:rPr>
              <a:t>Repeat</a:t>
            </a:r>
            <a:r>
              <a:rPr lang="en" sz="1900">
                <a:latin typeface="Times New Roman"/>
                <a:ea typeface="Times New Roman"/>
                <a:cs typeface="Times New Roman"/>
                <a:sym typeface="Times New Roman"/>
              </a:rPr>
              <a:t>: </a:t>
            </a:r>
            <a:r>
              <a:rPr b="1" lang="en" sz="1900">
                <a:solidFill>
                  <a:srgbClr val="4A86E8"/>
                </a:solidFill>
                <a:latin typeface="Times New Roman"/>
                <a:ea typeface="Times New Roman"/>
                <a:cs typeface="Times New Roman"/>
                <a:sym typeface="Times New Roman"/>
              </a:rPr>
              <a:t>three tcast invocations</a:t>
            </a:r>
            <a:r>
              <a:rPr lang="en" sz="1900">
                <a:latin typeface="Times New Roman"/>
                <a:ea typeface="Times New Roman"/>
                <a:cs typeface="Times New Roman"/>
                <a:sym typeface="Times New Roman"/>
              </a:rPr>
              <a:t>, giving each node i sets with increasing guarantees</a:t>
            </a:r>
            <a:endParaRPr sz="1900">
              <a:latin typeface="Times New Roman"/>
              <a:ea typeface="Times New Roman"/>
              <a:cs typeface="Times New Roman"/>
              <a:sym typeface="Times New Roman"/>
            </a:endParaRPr>
          </a:p>
        </p:txBody>
      </p:sp>
      <p:sp>
        <p:nvSpPr>
          <p:cNvPr id="828" name="Google Shape;828;p44"/>
          <p:cNvSpPr txBox="1"/>
          <p:nvPr>
            <p:ph type="title"/>
          </p:nvPr>
        </p:nvSpPr>
        <p:spPr>
          <a:xfrm>
            <a:off x="311700" y="778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2420">
                <a:latin typeface="Times New Roman"/>
                <a:ea typeface="Times New Roman"/>
                <a:cs typeface="Times New Roman"/>
                <a:sym typeface="Times New Roman"/>
              </a:rPr>
              <a:t>Towards consensus: approximating what others know</a:t>
            </a:r>
            <a:endParaRPr b="1" sz="2420">
              <a:latin typeface="Times New Roman"/>
              <a:ea typeface="Times New Roman"/>
              <a:cs typeface="Times New Roman"/>
              <a:sym typeface="Times New Roman"/>
            </a:endParaRPr>
          </a:p>
        </p:txBody>
      </p:sp>
      <p:sp>
        <p:nvSpPr>
          <p:cNvPr id="829" name="Google Shape;829;p44"/>
          <p:cNvSpPr txBox="1"/>
          <p:nvPr>
            <p:ph type="title"/>
          </p:nvPr>
        </p:nvSpPr>
        <p:spPr>
          <a:xfrm>
            <a:off x="248783" y="694575"/>
            <a:ext cx="8520600" cy="5727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latin typeface="Times New Roman"/>
                <a:ea typeface="Times New Roman"/>
                <a:cs typeface="Times New Roman"/>
                <a:sym typeface="Times New Roman"/>
              </a:rPr>
              <a:t>Sets from one tcast invocation are </a:t>
            </a:r>
            <a:r>
              <a:rPr b="1" lang="en" sz="1900">
                <a:latin typeface="Times New Roman"/>
                <a:ea typeface="Times New Roman"/>
                <a:cs typeface="Times New Roman"/>
                <a:sym typeface="Times New Roman"/>
              </a:rPr>
              <a:t>insufficient for consensus</a:t>
            </a:r>
            <a:endParaRPr b="1" sz="1900">
              <a:latin typeface="Times New Roman"/>
              <a:ea typeface="Times New Roman"/>
              <a:cs typeface="Times New Roman"/>
              <a:sym typeface="Times New Roman"/>
            </a:endParaRPr>
          </a:p>
        </p:txBody>
      </p:sp>
      <p:sp>
        <p:nvSpPr>
          <p:cNvPr id="830" name="Google Shape;830;p44"/>
          <p:cNvSpPr txBox="1"/>
          <p:nvPr>
            <p:ph type="title"/>
          </p:nvPr>
        </p:nvSpPr>
        <p:spPr>
          <a:xfrm>
            <a:off x="0" y="4449450"/>
            <a:ext cx="9144000" cy="665400"/>
          </a:xfrm>
          <a:prstGeom prst="rect">
            <a:avLst/>
          </a:prstGeom>
          <a:solidFill>
            <a:srgbClr val="FFF2CC"/>
          </a:solidFill>
          <a:ln cap="flat" cmpd="sng" w="9525">
            <a:solidFill>
              <a:srgbClr val="222222"/>
            </a:solidFill>
            <a:prstDash val="solid"/>
            <a:round/>
            <a:headEnd len="sm" w="sm" type="none"/>
            <a:tailEnd len="sm" w="sm" type="none"/>
          </a:ln>
        </p:spPr>
        <p:txBody>
          <a:bodyPr anchorCtr="0" anchor="t" bIns="91425" lIns="91425" spcFirstLastPara="1" rIns="91425" wrap="square" tIns="91425">
            <a:normAutofit/>
          </a:bodyPr>
          <a:lstStyle/>
          <a:p>
            <a:pPr indent="0" lvl="0" marL="457200" rtl="0" algn="l">
              <a:lnSpc>
                <a:spcPct val="115000"/>
              </a:lnSpc>
              <a:spcBef>
                <a:spcPts val="0"/>
              </a:spcBef>
              <a:spcAft>
                <a:spcPts val="1200"/>
              </a:spcAft>
              <a:buNone/>
            </a:pPr>
            <a:r>
              <a:rPr lang="en" sz="2120">
                <a:latin typeface="Times New Roman"/>
                <a:ea typeface="Times New Roman"/>
                <a:cs typeface="Times New Roman"/>
                <a:sym typeface="Times New Roman"/>
              </a:rPr>
              <a:t>Key relationship for consensus: </a:t>
            </a:r>
            <a:r>
              <a:rPr b="1" lang="en" sz="2100">
                <a:solidFill>
                  <a:schemeClr val="accent5"/>
                </a:solidFill>
                <a:latin typeface="Times New Roman"/>
                <a:ea typeface="Times New Roman"/>
                <a:cs typeface="Times New Roman"/>
                <a:sym typeface="Times New Roman"/>
              </a:rPr>
              <a:t>Existent</a:t>
            </a:r>
            <a:r>
              <a:rPr b="1" baseline="-25000" lang="en" sz="2100">
                <a:solidFill>
                  <a:schemeClr val="accent5"/>
                </a:solidFill>
                <a:latin typeface="Times New Roman"/>
                <a:ea typeface="Times New Roman"/>
                <a:cs typeface="Times New Roman"/>
                <a:sym typeface="Times New Roman"/>
              </a:rPr>
              <a:t>i</a:t>
            </a:r>
            <a:r>
              <a:rPr b="1" lang="en" sz="2100">
                <a:solidFill>
                  <a:schemeClr val="accent5"/>
                </a:solidFill>
                <a:latin typeface="Times New Roman"/>
                <a:ea typeface="Times New Roman"/>
                <a:cs typeface="Times New Roman"/>
                <a:sym typeface="Times New Roman"/>
              </a:rPr>
              <a:t> ⊇ Common</a:t>
            </a:r>
            <a:r>
              <a:rPr b="1" baseline="-25000" lang="en" sz="2100">
                <a:solidFill>
                  <a:schemeClr val="accent5"/>
                </a:solidFill>
                <a:latin typeface="Times New Roman"/>
                <a:ea typeface="Times New Roman"/>
                <a:cs typeface="Times New Roman"/>
                <a:sym typeface="Times New Roman"/>
              </a:rPr>
              <a:t>j </a:t>
            </a:r>
            <a:r>
              <a:rPr b="1" lang="en" sz="2100">
                <a:solidFill>
                  <a:schemeClr val="accent5"/>
                </a:solidFill>
                <a:latin typeface="Times New Roman"/>
                <a:ea typeface="Times New Roman"/>
                <a:cs typeface="Times New Roman"/>
                <a:sym typeface="Times New Roman"/>
              </a:rPr>
              <a:t>⊇ Universal</a:t>
            </a:r>
            <a:r>
              <a:rPr b="1" baseline="-25000" lang="en" sz="2100">
                <a:solidFill>
                  <a:schemeClr val="accent5"/>
                </a:solidFill>
                <a:latin typeface="Times New Roman"/>
                <a:ea typeface="Times New Roman"/>
                <a:cs typeface="Times New Roman"/>
                <a:sym typeface="Times New Roman"/>
              </a:rPr>
              <a:t>k</a:t>
            </a:r>
            <a:endParaRPr sz="2120">
              <a:latin typeface="Times New Roman"/>
              <a:ea typeface="Times New Roman"/>
              <a:cs typeface="Times New Roman"/>
              <a:sym typeface="Times New Roman"/>
            </a:endParaRPr>
          </a:p>
        </p:txBody>
      </p:sp>
      <p:sp>
        <p:nvSpPr>
          <p:cNvPr id="831" name="Google Shape;831;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45"/>
          <p:cNvSpPr txBox="1"/>
          <p:nvPr/>
        </p:nvSpPr>
        <p:spPr>
          <a:xfrm>
            <a:off x="1691600" y="142863"/>
            <a:ext cx="7472100" cy="507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rPr b="1" lang="en" sz="2100">
                <a:solidFill>
                  <a:schemeClr val="accent1"/>
                </a:solidFill>
                <a:latin typeface="Times New Roman"/>
                <a:ea typeface="Times New Roman"/>
                <a:cs typeface="Times New Roman"/>
                <a:sym typeface="Times New Roman"/>
              </a:rPr>
              <a:t>Existent</a:t>
            </a:r>
            <a:r>
              <a:rPr b="1" baseline="-25000" lang="en" sz="2100">
                <a:solidFill>
                  <a:schemeClr val="accent1"/>
                </a:solidFill>
                <a:latin typeface="Times New Roman"/>
                <a:ea typeface="Times New Roman"/>
                <a:cs typeface="Times New Roman"/>
                <a:sym typeface="Times New Roman"/>
              </a:rPr>
              <a:t>i</a:t>
            </a:r>
            <a:r>
              <a:rPr b="1" lang="en" sz="2100">
                <a:solidFill>
                  <a:schemeClr val="accent5"/>
                </a:solidFill>
                <a:latin typeface="Times New Roman"/>
                <a:ea typeface="Times New Roman"/>
                <a:cs typeface="Times New Roman"/>
                <a:sym typeface="Times New Roman"/>
              </a:rPr>
              <a:t> </a:t>
            </a:r>
            <a:r>
              <a:rPr b="1" lang="en" sz="2100">
                <a:solidFill>
                  <a:schemeClr val="dk2"/>
                </a:solidFill>
                <a:latin typeface="Times New Roman"/>
                <a:ea typeface="Times New Roman"/>
                <a:cs typeface="Times New Roman"/>
                <a:sym typeface="Times New Roman"/>
              </a:rPr>
              <a:t>⊇</a:t>
            </a:r>
            <a:r>
              <a:rPr b="1" lang="en" sz="2100">
                <a:solidFill>
                  <a:schemeClr val="accent5"/>
                </a:solidFill>
                <a:latin typeface="Times New Roman"/>
                <a:ea typeface="Times New Roman"/>
                <a:cs typeface="Times New Roman"/>
                <a:sym typeface="Times New Roman"/>
              </a:rPr>
              <a:t> </a:t>
            </a:r>
            <a:r>
              <a:rPr b="1" lang="en" sz="2100">
                <a:solidFill>
                  <a:srgbClr val="FF9900"/>
                </a:solidFill>
                <a:latin typeface="Times New Roman"/>
                <a:ea typeface="Times New Roman"/>
                <a:cs typeface="Times New Roman"/>
                <a:sym typeface="Times New Roman"/>
              </a:rPr>
              <a:t>Common</a:t>
            </a:r>
            <a:r>
              <a:rPr b="1" baseline="-25000" lang="en" sz="2100">
                <a:solidFill>
                  <a:srgbClr val="FF9900"/>
                </a:solidFill>
                <a:latin typeface="Times New Roman"/>
                <a:ea typeface="Times New Roman"/>
                <a:cs typeface="Times New Roman"/>
                <a:sym typeface="Times New Roman"/>
              </a:rPr>
              <a:t>j</a:t>
            </a:r>
            <a:r>
              <a:rPr b="1" baseline="-25000" lang="en" sz="2100">
                <a:solidFill>
                  <a:srgbClr val="F1C232"/>
                </a:solidFill>
                <a:latin typeface="Times New Roman"/>
                <a:ea typeface="Times New Roman"/>
                <a:cs typeface="Times New Roman"/>
                <a:sym typeface="Times New Roman"/>
              </a:rPr>
              <a:t> </a:t>
            </a:r>
            <a:r>
              <a:rPr b="1" lang="en" sz="2100">
                <a:solidFill>
                  <a:schemeClr val="dk2"/>
                </a:solidFill>
                <a:latin typeface="Times New Roman"/>
                <a:ea typeface="Times New Roman"/>
                <a:cs typeface="Times New Roman"/>
                <a:sym typeface="Times New Roman"/>
              </a:rPr>
              <a:t>⊇</a:t>
            </a:r>
            <a:r>
              <a:rPr b="1" lang="en" sz="2100">
                <a:solidFill>
                  <a:schemeClr val="accent5"/>
                </a:solidFill>
                <a:latin typeface="Times New Roman"/>
                <a:ea typeface="Times New Roman"/>
                <a:cs typeface="Times New Roman"/>
                <a:sym typeface="Times New Roman"/>
              </a:rPr>
              <a:t> </a:t>
            </a:r>
            <a:r>
              <a:rPr b="1" lang="en" sz="2100">
                <a:solidFill>
                  <a:srgbClr val="2EDA2C"/>
                </a:solidFill>
                <a:latin typeface="Times New Roman"/>
                <a:ea typeface="Times New Roman"/>
                <a:cs typeface="Times New Roman"/>
                <a:sym typeface="Times New Roman"/>
              </a:rPr>
              <a:t>Universal</a:t>
            </a:r>
            <a:r>
              <a:rPr b="1" baseline="-25000" lang="en" sz="2100">
                <a:solidFill>
                  <a:srgbClr val="2EDA2C"/>
                </a:solidFill>
                <a:latin typeface="Times New Roman"/>
                <a:ea typeface="Times New Roman"/>
                <a:cs typeface="Times New Roman"/>
                <a:sym typeface="Times New Roman"/>
              </a:rPr>
              <a:t>k</a:t>
            </a:r>
            <a:endParaRPr sz="2100">
              <a:solidFill>
                <a:srgbClr val="2EDA2C"/>
              </a:solidFill>
              <a:latin typeface="Times New Roman"/>
              <a:ea typeface="Times New Roman"/>
              <a:cs typeface="Times New Roman"/>
              <a:sym typeface="Times New Roman"/>
            </a:endParaRPr>
          </a:p>
        </p:txBody>
      </p:sp>
      <p:sp>
        <p:nvSpPr>
          <p:cNvPr id="837" name="Google Shape;837;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38" name="Google Shape;838;p45"/>
          <p:cNvSpPr/>
          <p:nvPr/>
        </p:nvSpPr>
        <p:spPr>
          <a:xfrm>
            <a:off x="70400" y="857975"/>
            <a:ext cx="8842800" cy="3686700"/>
          </a:xfrm>
          <a:prstGeom prst="rect">
            <a:avLst/>
          </a:prstGeom>
          <a:solidFill>
            <a:srgbClr val="4A86E8"/>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9" name="Google Shape;839;p45"/>
          <p:cNvSpPr/>
          <p:nvPr/>
        </p:nvSpPr>
        <p:spPr>
          <a:xfrm>
            <a:off x="146500" y="1051675"/>
            <a:ext cx="8842800" cy="3645600"/>
          </a:xfrm>
          <a:prstGeom prst="rect">
            <a:avLst/>
          </a:prstGeom>
          <a:solidFill>
            <a:srgbClr val="4A86E8"/>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0" name="Google Shape;840;p45"/>
          <p:cNvSpPr/>
          <p:nvPr/>
        </p:nvSpPr>
        <p:spPr>
          <a:xfrm>
            <a:off x="374961" y="931075"/>
            <a:ext cx="8690400" cy="3645600"/>
          </a:xfrm>
          <a:prstGeom prst="rect">
            <a:avLst/>
          </a:prstGeom>
          <a:solidFill>
            <a:srgbClr val="4A86E8"/>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1" name="Google Shape;841;p45"/>
          <p:cNvSpPr/>
          <p:nvPr/>
        </p:nvSpPr>
        <p:spPr>
          <a:xfrm>
            <a:off x="451000" y="1076275"/>
            <a:ext cx="8329800" cy="3279000"/>
          </a:xfrm>
          <a:prstGeom prst="rect">
            <a:avLst/>
          </a:prstGeom>
          <a:solidFill>
            <a:srgbClr val="FF99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2" name="Google Shape;842;p45"/>
          <p:cNvSpPr/>
          <p:nvPr/>
        </p:nvSpPr>
        <p:spPr>
          <a:xfrm>
            <a:off x="599050" y="1197525"/>
            <a:ext cx="8329800" cy="3279000"/>
          </a:xfrm>
          <a:prstGeom prst="rect">
            <a:avLst/>
          </a:prstGeom>
          <a:solidFill>
            <a:srgbClr val="FF990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3" name="Google Shape;843;p45"/>
          <p:cNvSpPr/>
          <p:nvPr/>
        </p:nvSpPr>
        <p:spPr>
          <a:xfrm>
            <a:off x="527200" y="1152475"/>
            <a:ext cx="8329800" cy="3279000"/>
          </a:xfrm>
          <a:prstGeom prst="rect">
            <a:avLst/>
          </a:prstGeom>
          <a:solidFill>
            <a:srgbClr val="FF99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4" name="Google Shape;844;p45"/>
          <p:cNvSpPr/>
          <p:nvPr/>
        </p:nvSpPr>
        <p:spPr>
          <a:xfrm>
            <a:off x="599050" y="1235575"/>
            <a:ext cx="8033700" cy="3036600"/>
          </a:xfrm>
          <a:prstGeom prst="rect">
            <a:avLst/>
          </a:prstGeom>
          <a:solidFill>
            <a:srgbClr val="2DDA2D"/>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5" name="Google Shape;845;p45"/>
          <p:cNvSpPr/>
          <p:nvPr/>
        </p:nvSpPr>
        <p:spPr>
          <a:xfrm>
            <a:off x="747100" y="1318725"/>
            <a:ext cx="8033700" cy="3036600"/>
          </a:xfrm>
          <a:prstGeom prst="rect">
            <a:avLst/>
          </a:prstGeom>
          <a:solidFill>
            <a:srgbClr val="2DDA2D"/>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6" name="Google Shape;846;p45"/>
          <p:cNvSpPr/>
          <p:nvPr/>
        </p:nvSpPr>
        <p:spPr>
          <a:xfrm>
            <a:off x="675250" y="1273675"/>
            <a:ext cx="8033700" cy="3036600"/>
          </a:xfrm>
          <a:prstGeom prst="rect">
            <a:avLst/>
          </a:prstGeom>
          <a:solidFill>
            <a:srgbClr val="2DDA2D"/>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QuePaxa RoadMap</a:t>
            </a:r>
            <a:endParaRPr>
              <a:latin typeface="Times New Roman"/>
              <a:ea typeface="Times New Roman"/>
              <a:cs typeface="Times New Roman"/>
              <a:sym typeface="Times New Roman"/>
            </a:endParaRPr>
          </a:p>
        </p:txBody>
      </p:sp>
      <p:sp>
        <p:nvSpPr>
          <p:cNvPr id="852" name="Google Shape;852;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Operation Overview</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Abstract QuePaxa</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a:latin typeface="Times New Roman"/>
                <a:ea typeface="Times New Roman"/>
                <a:cs typeface="Times New Roman"/>
                <a:sym typeface="Times New Roman"/>
              </a:rPr>
              <a:t>Safety and liveness of abstract QuePaxa</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Concrete QuePaxa overview </a:t>
            </a:r>
            <a:endParaRPr>
              <a:latin typeface="Times New Roman"/>
              <a:ea typeface="Times New Roman"/>
              <a:cs typeface="Times New Roman"/>
              <a:sym typeface="Times New Roman"/>
            </a:endParaRPr>
          </a:p>
        </p:txBody>
      </p:sp>
      <p:sp>
        <p:nvSpPr>
          <p:cNvPr id="853" name="Google Shape;853;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47"/>
          <p:cNvSpPr/>
          <p:nvPr/>
        </p:nvSpPr>
        <p:spPr>
          <a:xfrm>
            <a:off x="3978400" y="3234800"/>
            <a:ext cx="5153700" cy="574800"/>
          </a:xfrm>
          <a:prstGeom prst="rect">
            <a:avLst/>
          </a:prstGeom>
          <a:solidFill>
            <a:srgbClr val="FFF4D3">
              <a:alpha val="2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9" name="Google Shape;859;p47"/>
          <p:cNvSpPr/>
          <p:nvPr/>
        </p:nvSpPr>
        <p:spPr>
          <a:xfrm>
            <a:off x="3867450" y="2143900"/>
            <a:ext cx="5153700" cy="574800"/>
          </a:xfrm>
          <a:prstGeom prst="rect">
            <a:avLst/>
          </a:prstGeom>
          <a:solidFill>
            <a:srgbClr val="FFF4D3">
              <a:alpha val="2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0" name="Google Shape;860;p47"/>
          <p:cNvSpPr/>
          <p:nvPr/>
        </p:nvSpPr>
        <p:spPr>
          <a:xfrm>
            <a:off x="4735275" y="1449296"/>
            <a:ext cx="3265800" cy="574800"/>
          </a:xfrm>
          <a:prstGeom prst="rect">
            <a:avLst/>
          </a:prstGeom>
          <a:solidFill>
            <a:srgbClr val="FFF4D3">
              <a:alpha val="291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1" name="Google Shape;861;p47"/>
          <p:cNvSpPr txBox="1"/>
          <p:nvPr>
            <p:ph type="title"/>
          </p:nvPr>
        </p:nvSpPr>
        <p:spPr>
          <a:xfrm>
            <a:off x="311700" y="-74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Times New Roman"/>
                <a:ea typeface="Times New Roman"/>
                <a:cs typeface="Times New Roman"/>
                <a:sym typeface="Times New Roman"/>
              </a:rPr>
              <a:t>Consensus</a:t>
            </a:r>
            <a:r>
              <a:rPr b="1" lang="en">
                <a:latin typeface="Times New Roman"/>
                <a:ea typeface="Times New Roman"/>
                <a:cs typeface="Times New Roman"/>
                <a:sym typeface="Times New Roman"/>
              </a:rPr>
              <a:t>: reaching a safe decision</a:t>
            </a:r>
            <a:endParaRPr b="1">
              <a:latin typeface="Times New Roman"/>
              <a:ea typeface="Times New Roman"/>
              <a:cs typeface="Times New Roman"/>
              <a:sym typeface="Times New Roman"/>
            </a:endParaRPr>
          </a:p>
        </p:txBody>
      </p:sp>
      <p:sp>
        <p:nvSpPr>
          <p:cNvPr id="862" name="Google Shape;862;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63" name="Google Shape;863;p47"/>
          <p:cNvSpPr/>
          <p:nvPr/>
        </p:nvSpPr>
        <p:spPr>
          <a:xfrm>
            <a:off x="727400" y="1773325"/>
            <a:ext cx="3000000" cy="1316325"/>
          </a:xfrm>
          <a:prstGeom prst="flowChartDecision">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4" name="Google Shape;864;p47"/>
          <p:cNvSpPr txBox="1"/>
          <p:nvPr/>
        </p:nvSpPr>
        <p:spPr>
          <a:xfrm>
            <a:off x="1323200" y="2040200"/>
            <a:ext cx="2204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best(Existent</a:t>
            </a:r>
            <a:r>
              <a:rPr baseline="-25000" lang="en" sz="1600">
                <a:solidFill>
                  <a:schemeClr val="dk1"/>
                </a:solidFill>
                <a:latin typeface="Times New Roman"/>
                <a:ea typeface="Times New Roman"/>
                <a:cs typeface="Times New Roman"/>
                <a:sym typeface="Times New Roman"/>
              </a:rPr>
              <a:t>X</a:t>
            </a:r>
            <a:r>
              <a:rPr lang="en"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best(Universal</a:t>
            </a:r>
            <a:r>
              <a:rPr baseline="-25000" lang="en" sz="1600">
                <a:solidFill>
                  <a:schemeClr val="dk1"/>
                </a:solidFill>
                <a:latin typeface="Times New Roman"/>
                <a:ea typeface="Times New Roman"/>
                <a:cs typeface="Times New Roman"/>
                <a:sym typeface="Times New Roman"/>
              </a:rPr>
              <a:t>X</a:t>
            </a:r>
            <a:r>
              <a:rPr lang="en" sz="1800">
                <a:solidFill>
                  <a:schemeClr val="dk1"/>
                </a:solidFill>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p:txBody>
      </p:sp>
      <p:sp>
        <p:nvSpPr>
          <p:cNvPr id="865" name="Google Shape;865;p47"/>
          <p:cNvSpPr txBox="1"/>
          <p:nvPr/>
        </p:nvSpPr>
        <p:spPr>
          <a:xfrm>
            <a:off x="1779122" y="851100"/>
            <a:ext cx="847500" cy="400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propose</a:t>
            </a:r>
            <a:endParaRPr/>
          </a:p>
        </p:txBody>
      </p:sp>
      <p:cxnSp>
        <p:nvCxnSpPr>
          <p:cNvPr id="866" name="Google Shape;866;p47"/>
          <p:cNvCxnSpPr/>
          <p:nvPr/>
        </p:nvCxnSpPr>
        <p:spPr>
          <a:xfrm>
            <a:off x="2209288" y="1240450"/>
            <a:ext cx="0" cy="519000"/>
          </a:xfrm>
          <a:prstGeom prst="straightConnector1">
            <a:avLst/>
          </a:prstGeom>
          <a:noFill/>
          <a:ln cap="flat" cmpd="sng" w="9525">
            <a:solidFill>
              <a:schemeClr val="dk2"/>
            </a:solidFill>
            <a:prstDash val="solid"/>
            <a:round/>
            <a:headEnd len="med" w="med" type="none"/>
            <a:tailEnd len="med" w="med" type="triangle"/>
          </a:ln>
        </p:spPr>
      </p:cxnSp>
      <p:sp>
        <p:nvSpPr>
          <p:cNvPr id="867" name="Google Shape;867;p47"/>
          <p:cNvSpPr txBox="1"/>
          <p:nvPr/>
        </p:nvSpPr>
        <p:spPr>
          <a:xfrm>
            <a:off x="1348325" y="1312200"/>
            <a:ext cx="170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None/>
            </a:pPr>
            <a:r>
              <a:rPr lang="en">
                <a:solidFill>
                  <a:schemeClr val="dk1"/>
                </a:solidFill>
                <a:latin typeface="Times New Roman"/>
                <a:ea typeface="Times New Roman"/>
                <a:cs typeface="Times New Roman"/>
                <a:sym typeface="Times New Roman"/>
              </a:rPr>
              <a:t>Three tcast rounds</a:t>
            </a:r>
            <a:endParaRPr>
              <a:solidFill>
                <a:schemeClr val="dk1"/>
              </a:solidFill>
              <a:latin typeface="Times New Roman"/>
              <a:ea typeface="Times New Roman"/>
              <a:cs typeface="Times New Roman"/>
              <a:sym typeface="Times New Roman"/>
            </a:endParaRPr>
          </a:p>
        </p:txBody>
      </p:sp>
      <p:sp>
        <p:nvSpPr>
          <p:cNvPr id="868" name="Google Shape;868;p47"/>
          <p:cNvSpPr txBox="1"/>
          <p:nvPr/>
        </p:nvSpPr>
        <p:spPr>
          <a:xfrm>
            <a:off x="3381000" y="2172000"/>
            <a:ext cx="5868900" cy="5079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200"/>
              </a:spcAft>
              <a:buNone/>
            </a:pPr>
            <a:r>
              <a:rPr b="1" lang="en" sz="2100">
                <a:solidFill>
                  <a:schemeClr val="dk2"/>
                </a:solidFill>
                <a:latin typeface="Times New Roman"/>
                <a:ea typeface="Times New Roman"/>
                <a:cs typeface="Times New Roman"/>
                <a:sym typeface="Times New Roman"/>
              </a:rPr>
              <a:t>Existent</a:t>
            </a:r>
            <a:r>
              <a:rPr b="1" baseline="-25000" lang="en" sz="2100">
                <a:solidFill>
                  <a:srgbClr val="6AA84F"/>
                </a:solidFill>
                <a:latin typeface="Times New Roman"/>
                <a:ea typeface="Times New Roman"/>
                <a:cs typeface="Times New Roman"/>
                <a:sym typeface="Times New Roman"/>
              </a:rPr>
              <a:t>Alice</a:t>
            </a:r>
            <a:r>
              <a:rPr b="1" lang="en" sz="2100">
                <a:solidFill>
                  <a:schemeClr val="accent5"/>
                </a:solidFill>
                <a:latin typeface="Times New Roman"/>
                <a:ea typeface="Times New Roman"/>
                <a:cs typeface="Times New Roman"/>
                <a:sym typeface="Times New Roman"/>
              </a:rPr>
              <a:t> </a:t>
            </a:r>
            <a:r>
              <a:rPr b="1" lang="en" sz="2100">
                <a:solidFill>
                  <a:schemeClr val="dk2"/>
                </a:solidFill>
                <a:latin typeface="Times New Roman"/>
                <a:ea typeface="Times New Roman"/>
                <a:cs typeface="Times New Roman"/>
                <a:sym typeface="Times New Roman"/>
              </a:rPr>
              <a:t>⊇ Common</a:t>
            </a:r>
            <a:r>
              <a:rPr b="1" baseline="-25000" lang="en" sz="2100">
                <a:solidFill>
                  <a:srgbClr val="4285F4"/>
                </a:solidFill>
                <a:latin typeface="Times New Roman"/>
                <a:ea typeface="Times New Roman"/>
                <a:cs typeface="Times New Roman"/>
                <a:sym typeface="Times New Roman"/>
              </a:rPr>
              <a:t>Bob</a:t>
            </a:r>
            <a:r>
              <a:rPr b="1" lang="en" sz="2100">
                <a:solidFill>
                  <a:schemeClr val="dk2"/>
                </a:solidFill>
                <a:latin typeface="Times New Roman"/>
                <a:ea typeface="Times New Roman"/>
                <a:cs typeface="Times New Roman"/>
                <a:sym typeface="Times New Roman"/>
              </a:rPr>
              <a:t>⊇ Universal</a:t>
            </a:r>
            <a:r>
              <a:rPr b="1" baseline="-25000" lang="en" sz="2100">
                <a:solidFill>
                  <a:srgbClr val="6AA84F"/>
                </a:solidFill>
                <a:latin typeface="Times New Roman"/>
                <a:ea typeface="Times New Roman"/>
                <a:cs typeface="Times New Roman"/>
                <a:sym typeface="Times New Roman"/>
              </a:rPr>
              <a:t>Alice</a:t>
            </a:r>
            <a:endParaRPr sz="2100">
              <a:solidFill>
                <a:srgbClr val="6AA84F"/>
              </a:solidFill>
              <a:latin typeface="Times New Roman"/>
              <a:ea typeface="Times New Roman"/>
              <a:cs typeface="Times New Roman"/>
              <a:sym typeface="Times New Roman"/>
            </a:endParaRPr>
          </a:p>
        </p:txBody>
      </p:sp>
      <p:sp>
        <p:nvSpPr>
          <p:cNvPr id="869" name="Google Shape;869;p47"/>
          <p:cNvSpPr txBox="1"/>
          <p:nvPr/>
        </p:nvSpPr>
        <p:spPr>
          <a:xfrm>
            <a:off x="3956000" y="3282017"/>
            <a:ext cx="366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595959"/>
                </a:solidFill>
                <a:latin typeface="Times New Roman"/>
                <a:ea typeface="Times New Roman"/>
                <a:cs typeface="Times New Roman"/>
                <a:sym typeface="Times New Roman"/>
              </a:rPr>
              <a:t>best(Existent</a:t>
            </a:r>
            <a:r>
              <a:rPr b="1" baseline="-25000" lang="en" sz="2000">
                <a:solidFill>
                  <a:srgbClr val="6AA84F"/>
                </a:solidFill>
                <a:latin typeface="Times New Roman"/>
                <a:ea typeface="Times New Roman"/>
                <a:cs typeface="Times New Roman"/>
                <a:sym typeface="Times New Roman"/>
              </a:rPr>
              <a:t>Alice</a:t>
            </a:r>
            <a:r>
              <a:rPr b="1" lang="en" sz="2000">
                <a:solidFill>
                  <a:srgbClr val="595959"/>
                </a:solidFill>
                <a:latin typeface="Times New Roman"/>
                <a:ea typeface="Times New Roman"/>
                <a:cs typeface="Times New Roman"/>
                <a:sym typeface="Times New Roman"/>
              </a:rPr>
              <a:t>)    =</a:t>
            </a:r>
            <a:r>
              <a:rPr b="1" lang="en" sz="2000">
                <a:solidFill>
                  <a:schemeClr val="dk1"/>
                </a:solidFill>
                <a:latin typeface="Times New Roman"/>
                <a:ea typeface="Times New Roman"/>
                <a:cs typeface="Times New Roman"/>
                <a:sym typeface="Times New Roman"/>
              </a:rPr>
              <a:t>  </a:t>
            </a:r>
            <a:r>
              <a:rPr b="1" lang="en" sz="2000">
                <a:solidFill>
                  <a:srgbClr val="6AA84F"/>
                </a:solidFill>
                <a:latin typeface="Times New Roman"/>
                <a:ea typeface="Times New Roman"/>
                <a:cs typeface="Times New Roman"/>
                <a:sym typeface="Times New Roman"/>
              </a:rPr>
              <a:t>V</a:t>
            </a:r>
            <a:r>
              <a:rPr b="1" lang="en" sz="2000">
                <a:solidFill>
                  <a:schemeClr val="dk1"/>
                </a:solidFill>
                <a:latin typeface="Times New Roman"/>
                <a:ea typeface="Times New Roman"/>
                <a:cs typeface="Times New Roman"/>
                <a:sym typeface="Times New Roman"/>
              </a:rPr>
              <a:t>  </a:t>
            </a:r>
            <a:r>
              <a:rPr b="1" lang="en" sz="2000">
                <a:solidFill>
                  <a:srgbClr val="595959"/>
                </a:solidFill>
                <a:latin typeface="Times New Roman"/>
                <a:ea typeface="Times New Roman"/>
                <a:cs typeface="Times New Roman"/>
                <a:sym typeface="Times New Roman"/>
              </a:rPr>
              <a:t>=</a:t>
            </a:r>
            <a:endParaRPr>
              <a:solidFill>
                <a:srgbClr val="595959"/>
              </a:solidFill>
              <a:latin typeface="Times New Roman"/>
              <a:ea typeface="Times New Roman"/>
              <a:cs typeface="Times New Roman"/>
              <a:sym typeface="Times New Roman"/>
            </a:endParaRPr>
          </a:p>
        </p:txBody>
      </p:sp>
      <p:sp>
        <p:nvSpPr>
          <p:cNvPr id="870" name="Google Shape;870;p47"/>
          <p:cNvSpPr txBox="1"/>
          <p:nvPr/>
        </p:nvSpPr>
        <p:spPr>
          <a:xfrm>
            <a:off x="7008800" y="3274258"/>
            <a:ext cx="2413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595959"/>
                </a:solidFill>
                <a:latin typeface="Times New Roman"/>
                <a:ea typeface="Times New Roman"/>
                <a:cs typeface="Times New Roman"/>
                <a:sym typeface="Times New Roman"/>
              </a:rPr>
              <a:t>best(Universal</a:t>
            </a:r>
            <a:r>
              <a:rPr b="1" baseline="-25000" lang="en" sz="2000">
                <a:solidFill>
                  <a:srgbClr val="6AA84F"/>
                </a:solidFill>
                <a:latin typeface="Times New Roman"/>
                <a:ea typeface="Times New Roman"/>
                <a:cs typeface="Times New Roman"/>
                <a:sym typeface="Times New Roman"/>
              </a:rPr>
              <a:t>Alice</a:t>
            </a:r>
            <a:r>
              <a:rPr b="1" lang="en" sz="2000">
                <a:solidFill>
                  <a:srgbClr val="595959"/>
                </a:solidFill>
                <a:latin typeface="Times New Roman"/>
                <a:ea typeface="Times New Roman"/>
                <a:cs typeface="Times New Roman"/>
                <a:sym typeface="Times New Roman"/>
              </a:rPr>
              <a:t>)</a:t>
            </a:r>
            <a:endParaRPr>
              <a:solidFill>
                <a:srgbClr val="595959"/>
              </a:solidFill>
              <a:latin typeface="Times New Roman"/>
              <a:ea typeface="Times New Roman"/>
              <a:cs typeface="Times New Roman"/>
              <a:sym typeface="Times New Roman"/>
            </a:endParaRPr>
          </a:p>
        </p:txBody>
      </p:sp>
      <p:cxnSp>
        <p:nvCxnSpPr>
          <p:cNvPr id="871" name="Google Shape;871;p47"/>
          <p:cNvCxnSpPr/>
          <p:nvPr/>
        </p:nvCxnSpPr>
        <p:spPr>
          <a:xfrm flipH="1">
            <a:off x="4710900" y="2724819"/>
            <a:ext cx="7500" cy="519000"/>
          </a:xfrm>
          <a:prstGeom prst="straightConnector1">
            <a:avLst/>
          </a:prstGeom>
          <a:noFill/>
          <a:ln cap="flat" cmpd="sng" w="28575">
            <a:solidFill>
              <a:schemeClr val="dk2"/>
            </a:solidFill>
            <a:prstDash val="solid"/>
            <a:round/>
            <a:headEnd len="med" w="med" type="none"/>
            <a:tailEnd len="med" w="med" type="triangle"/>
          </a:ln>
        </p:spPr>
      </p:cxnSp>
      <p:cxnSp>
        <p:nvCxnSpPr>
          <p:cNvPr id="872" name="Google Shape;872;p47"/>
          <p:cNvCxnSpPr/>
          <p:nvPr/>
        </p:nvCxnSpPr>
        <p:spPr>
          <a:xfrm>
            <a:off x="7834100" y="2671253"/>
            <a:ext cx="300" cy="533100"/>
          </a:xfrm>
          <a:prstGeom prst="straightConnector1">
            <a:avLst/>
          </a:prstGeom>
          <a:noFill/>
          <a:ln cap="flat" cmpd="sng" w="28575">
            <a:solidFill>
              <a:schemeClr val="dk2"/>
            </a:solidFill>
            <a:prstDash val="solid"/>
            <a:round/>
            <a:headEnd len="med" w="med" type="none"/>
            <a:tailEnd len="med" w="med" type="triangle"/>
          </a:ln>
        </p:spPr>
      </p:cxnSp>
      <p:cxnSp>
        <p:nvCxnSpPr>
          <p:cNvPr id="873" name="Google Shape;873;p47"/>
          <p:cNvCxnSpPr>
            <a:stCxn id="863" idx="2"/>
            <a:endCxn id="874" idx="0"/>
          </p:cNvCxnSpPr>
          <p:nvPr/>
        </p:nvCxnSpPr>
        <p:spPr>
          <a:xfrm flipH="1">
            <a:off x="2221400" y="3089650"/>
            <a:ext cx="6000" cy="574800"/>
          </a:xfrm>
          <a:prstGeom prst="straightConnector1">
            <a:avLst/>
          </a:prstGeom>
          <a:noFill/>
          <a:ln cap="flat" cmpd="sng" w="9525">
            <a:solidFill>
              <a:schemeClr val="dk2"/>
            </a:solidFill>
            <a:prstDash val="solid"/>
            <a:round/>
            <a:headEnd len="med" w="med" type="none"/>
            <a:tailEnd len="med" w="med" type="triangle"/>
          </a:ln>
        </p:spPr>
      </p:cxnSp>
      <p:sp>
        <p:nvSpPr>
          <p:cNvPr id="875" name="Google Shape;875;p47"/>
          <p:cNvSpPr txBox="1"/>
          <p:nvPr/>
        </p:nvSpPr>
        <p:spPr>
          <a:xfrm>
            <a:off x="2227411" y="3176925"/>
            <a:ext cx="54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6AA84F"/>
                </a:solidFill>
                <a:latin typeface="Times New Roman"/>
                <a:ea typeface="Times New Roman"/>
                <a:cs typeface="Times New Roman"/>
                <a:sym typeface="Times New Roman"/>
              </a:rPr>
              <a:t>YES</a:t>
            </a:r>
            <a:endParaRPr b="1">
              <a:solidFill>
                <a:srgbClr val="6AA84F"/>
              </a:solidFill>
              <a:latin typeface="Times New Roman"/>
              <a:ea typeface="Times New Roman"/>
              <a:cs typeface="Times New Roman"/>
              <a:sym typeface="Times New Roman"/>
            </a:endParaRPr>
          </a:p>
        </p:txBody>
      </p:sp>
      <p:sp>
        <p:nvSpPr>
          <p:cNvPr id="874" name="Google Shape;874;p47"/>
          <p:cNvSpPr txBox="1"/>
          <p:nvPr/>
        </p:nvSpPr>
        <p:spPr>
          <a:xfrm>
            <a:off x="1860749" y="3664400"/>
            <a:ext cx="721500" cy="400200"/>
          </a:xfrm>
          <a:prstGeom prst="rect">
            <a:avLst/>
          </a:prstGeom>
          <a:solidFill>
            <a:schemeClr val="lt2"/>
          </a:solidFill>
          <a:ln cap="flat" cmpd="sng" w="9525">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Times New Roman"/>
                <a:ea typeface="Times New Roman"/>
                <a:cs typeface="Times New Roman"/>
                <a:sym typeface="Times New Roman"/>
              </a:rPr>
              <a:t>decide</a:t>
            </a:r>
            <a:endParaRPr>
              <a:latin typeface="Times New Roman"/>
              <a:ea typeface="Times New Roman"/>
              <a:cs typeface="Times New Roman"/>
              <a:sym typeface="Times New Roman"/>
            </a:endParaRPr>
          </a:p>
        </p:txBody>
      </p:sp>
      <p:sp>
        <p:nvSpPr>
          <p:cNvPr id="876" name="Google Shape;876;p47"/>
          <p:cNvSpPr txBox="1"/>
          <p:nvPr/>
        </p:nvSpPr>
        <p:spPr>
          <a:xfrm>
            <a:off x="5559700" y="2815125"/>
            <a:ext cx="2204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6AA84F"/>
                </a:solidFill>
              </a:rPr>
              <a:t>Alice decides V</a:t>
            </a:r>
            <a:endParaRPr>
              <a:solidFill>
                <a:srgbClr val="6AA84F"/>
              </a:solidFill>
            </a:endParaRPr>
          </a:p>
        </p:txBody>
      </p:sp>
      <p:cxnSp>
        <p:nvCxnSpPr>
          <p:cNvPr id="877" name="Google Shape;877;p47"/>
          <p:cNvCxnSpPr/>
          <p:nvPr/>
        </p:nvCxnSpPr>
        <p:spPr>
          <a:xfrm flipH="1" rot="10800000">
            <a:off x="727400" y="1051188"/>
            <a:ext cx="1051800" cy="1380300"/>
          </a:xfrm>
          <a:prstGeom prst="bentConnector3">
            <a:avLst>
              <a:gd fmla="val -64252" name="adj1"/>
            </a:avLst>
          </a:prstGeom>
          <a:noFill/>
          <a:ln cap="flat" cmpd="sng" w="9525">
            <a:solidFill>
              <a:schemeClr val="dk2"/>
            </a:solidFill>
            <a:prstDash val="solid"/>
            <a:round/>
            <a:headEnd len="med" w="med" type="none"/>
            <a:tailEnd len="med" w="med" type="triangle"/>
          </a:ln>
        </p:spPr>
      </p:cxnSp>
      <p:sp>
        <p:nvSpPr>
          <p:cNvPr id="878" name="Google Shape;878;p47"/>
          <p:cNvSpPr txBox="1"/>
          <p:nvPr/>
        </p:nvSpPr>
        <p:spPr>
          <a:xfrm>
            <a:off x="129863" y="2038350"/>
            <a:ext cx="54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1"/>
                </a:solidFill>
                <a:latin typeface="Times New Roman"/>
                <a:ea typeface="Times New Roman"/>
                <a:cs typeface="Times New Roman"/>
                <a:sym typeface="Times New Roman"/>
              </a:rPr>
              <a:t>NO</a:t>
            </a:r>
            <a:endParaRPr b="1">
              <a:solidFill>
                <a:schemeClr val="accent1"/>
              </a:solidFill>
              <a:latin typeface="Times New Roman"/>
              <a:ea typeface="Times New Roman"/>
              <a:cs typeface="Times New Roman"/>
              <a:sym typeface="Times New Roman"/>
            </a:endParaRPr>
          </a:p>
        </p:txBody>
      </p:sp>
      <p:sp>
        <p:nvSpPr>
          <p:cNvPr id="879" name="Google Shape;879;p47"/>
          <p:cNvSpPr txBox="1"/>
          <p:nvPr/>
        </p:nvSpPr>
        <p:spPr>
          <a:xfrm>
            <a:off x="-49175" y="585267"/>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1"/>
                </a:solidFill>
                <a:latin typeface="Times New Roman"/>
                <a:ea typeface="Times New Roman"/>
                <a:cs typeface="Times New Roman"/>
                <a:sym typeface="Times New Roman"/>
              </a:rPr>
              <a:t>best(Common</a:t>
            </a:r>
            <a:r>
              <a:rPr baseline="-25000" lang="en" sz="1600">
                <a:solidFill>
                  <a:schemeClr val="accent1"/>
                </a:solidFill>
                <a:latin typeface="Times New Roman"/>
                <a:ea typeface="Times New Roman"/>
                <a:cs typeface="Times New Roman"/>
                <a:sym typeface="Times New Roman"/>
              </a:rPr>
              <a:t>Bob</a:t>
            </a:r>
            <a:r>
              <a:rPr lang="en" sz="1800">
                <a:solidFill>
                  <a:schemeClr val="accent1"/>
                </a:solidFill>
                <a:latin typeface="Times New Roman"/>
                <a:ea typeface="Times New Roman"/>
                <a:cs typeface="Times New Roman"/>
                <a:sym typeface="Times New Roman"/>
              </a:rPr>
              <a:t>)</a:t>
            </a:r>
            <a:endParaRPr sz="1200">
              <a:solidFill>
                <a:schemeClr val="accent1"/>
              </a:solidFill>
              <a:latin typeface="Times New Roman"/>
              <a:ea typeface="Times New Roman"/>
              <a:cs typeface="Times New Roman"/>
              <a:sym typeface="Times New Roman"/>
            </a:endParaRPr>
          </a:p>
        </p:txBody>
      </p:sp>
      <p:grpSp>
        <p:nvGrpSpPr>
          <p:cNvPr id="880" name="Google Shape;880;p47"/>
          <p:cNvGrpSpPr/>
          <p:nvPr/>
        </p:nvGrpSpPr>
        <p:grpSpPr>
          <a:xfrm>
            <a:off x="3776500" y="998088"/>
            <a:ext cx="5313600" cy="503350"/>
            <a:chOff x="3776500" y="998088"/>
            <a:chExt cx="5313600" cy="503350"/>
          </a:xfrm>
        </p:grpSpPr>
        <p:sp>
          <p:nvSpPr>
            <p:cNvPr id="881" name="Google Shape;881;p47"/>
            <p:cNvSpPr txBox="1"/>
            <p:nvPr/>
          </p:nvSpPr>
          <p:spPr>
            <a:xfrm>
              <a:off x="3776500" y="1008839"/>
              <a:ext cx="366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Times New Roman"/>
                  <a:ea typeface="Times New Roman"/>
                  <a:cs typeface="Times New Roman"/>
                  <a:sym typeface="Times New Roman"/>
                </a:rPr>
                <a:t>best(Existent</a:t>
              </a:r>
              <a:r>
                <a:rPr baseline="-25000" lang="en" sz="2000">
                  <a:solidFill>
                    <a:srgbClr val="4285F4"/>
                  </a:solidFill>
                  <a:latin typeface="Times New Roman"/>
                  <a:ea typeface="Times New Roman"/>
                  <a:cs typeface="Times New Roman"/>
                  <a:sym typeface="Times New Roman"/>
                </a:rPr>
                <a:t>Bob</a:t>
              </a:r>
              <a:r>
                <a:rPr lang="en" sz="2000">
                  <a:solidFill>
                    <a:schemeClr val="dk1"/>
                  </a:solidFill>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882" name="Google Shape;882;p47"/>
            <p:cNvSpPr txBox="1"/>
            <p:nvPr/>
          </p:nvSpPr>
          <p:spPr>
            <a:xfrm>
              <a:off x="6676900" y="998088"/>
              <a:ext cx="2413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Times New Roman"/>
                  <a:ea typeface="Times New Roman"/>
                  <a:cs typeface="Times New Roman"/>
                  <a:sym typeface="Times New Roman"/>
                </a:rPr>
                <a:t>best(Universal</a:t>
              </a:r>
              <a:r>
                <a:rPr baseline="-25000" lang="en" sz="2000">
                  <a:solidFill>
                    <a:srgbClr val="4285F4"/>
                  </a:solidFill>
                  <a:latin typeface="Times New Roman"/>
                  <a:ea typeface="Times New Roman"/>
                  <a:cs typeface="Times New Roman"/>
                  <a:sym typeface="Times New Roman"/>
                </a:rPr>
                <a:t>Bob</a:t>
              </a:r>
              <a:r>
                <a:rPr lang="en" sz="2000">
                  <a:solidFill>
                    <a:schemeClr val="dk1"/>
                  </a:solidFill>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grpSp>
      <p:sp>
        <p:nvSpPr>
          <p:cNvPr id="883" name="Google Shape;883;p47"/>
          <p:cNvSpPr txBox="1"/>
          <p:nvPr/>
        </p:nvSpPr>
        <p:spPr>
          <a:xfrm>
            <a:off x="4318225" y="570025"/>
            <a:ext cx="4473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4285F4"/>
                </a:solidFill>
              </a:rPr>
              <a:t>Bob doesn’t</a:t>
            </a:r>
            <a:r>
              <a:rPr b="1" lang="en" sz="2000">
                <a:solidFill>
                  <a:srgbClr val="4285F4"/>
                </a:solidFill>
              </a:rPr>
              <a:t> decide, proposes V’</a:t>
            </a:r>
            <a:endParaRPr>
              <a:solidFill>
                <a:srgbClr val="4285F4"/>
              </a:solidFill>
            </a:endParaRPr>
          </a:p>
        </p:txBody>
      </p:sp>
      <p:sp>
        <p:nvSpPr>
          <p:cNvPr id="884" name="Google Shape;884;p47"/>
          <p:cNvSpPr txBox="1"/>
          <p:nvPr/>
        </p:nvSpPr>
        <p:spPr>
          <a:xfrm>
            <a:off x="4930175" y="1447225"/>
            <a:ext cx="2599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4285F4"/>
                </a:solidFill>
                <a:latin typeface="Times New Roman"/>
                <a:ea typeface="Times New Roman"/>
                <a:cs typeface="Times New Roman"/>
                <a:sym typeface="Times New Roman"/>
              </a:rPr>
              <a:t>V’</a:t>
            </a:r>
            <a:r>
              <a:rPr b="1" lang="en" sz="2000">
                <a:solidFill>
                  <a:srgbClr val="595959"/>
                </a:solidFill>
                <a:latin typeface="Times New Roman"/>
                <a:ea typeface="Times New Roman"/>
                <a:cs typeface="Times New Roman"/>
                <a:sym typeface="Times New Roman"/>
              </a:rPr>
              <a:t> = </a:t>
            </a:r>
            <a:r>
              <a:rPr b="1" lang="en" sz="2000">
                <a:solidFill>
                  <a:srgbClr val="595959"/>
                </a:solidFill>
                <a:latin typeface="Times New Roman"/>
                <a:ea typeface="Times New Roman"/>
                <a:cs typeface="Times New Roman"/>
                <a:sym typeface="Times New Roman"/>
              </a:rPr>
              <a:t>best(Common</a:t>
            </a:r>
            <a:r>
              <a:rPr b="1" baseline="-25000" lang="en" sz="2000">
                <a:solidFill>
                  <a:srgbClr val="4285F4"/>
                </a:solidFill>
                <a:latin typeface="Times New Roman"/>
                <a:ea typeface="Times New Roman"/>
                <a:cs typeface="Times New Roman"/>
                <a:sym typeface="Times New Roman"/>
              </a:rPr>
              <a:t>Bob</a:t>
            </a:r>
            <a:r>
              <a:rPr b="1" lang="en" sz="2000">
                <a:solidFill>
                  <a:srgbClr val="595959"/>
                </a:solidFill>
                <a:latin typeface="Times New Roman"/>
                <a:ea typeface="Times New Roman"/>
                <a:cs typeface="Times New Roman"/>
                <a:sym typeface="Times New Roman"/>
              </a:rPr>
              <a:t>)</a:t>
            </a:r>
            <a:endParaRPr>
              <a:solidFill>
                <a:srgbClr val="595959"/>
              </a:solidFill>
              <a:latin typeface="Times New Roman"/>
              <a:ea typeface="Times New Roman"/>
              <a:cs typeface="Times New Roman"/>
              <a:sym typeface="Times New Roman"/>
            </a:endParaRPr>
          </a:p>
        </p:txBody>
      </p:sp>
      <p:cxnSp>
        <p:nvCxnSpPr>
          <p:cNvPr id="885" name="Google Shape;885;p47"/>
          <p:cNvCxnSpPr/>
          <p:nvPr/>
        </p:nvCxnSpPr>
        <p:spPr>
          <a:xfrm flipH="1" rot="10800000">
            <a:off x="6006125" y="1886816"/>
            <a:ext cx="600" cy="408900"/>
          </a:xfrm>
          <a:prstGeom prst="straightConnector1">
            <a:avLst/>
          </a:prstGeom>
          <a:noFill/>
          <a:ln cap="flat" cmpd="sng" w="28575">
            <a:solidFill>
              <a:schemeClr val="dk2"/>
            </a:solidFill>
            <a:prstDash val="solid"/>
            <a:round/>
            <a:headEnd len="med" w="med" type="none"/>
            <a:tailEnd len="med" w="med" type="triangle"/>
          </a:ln>
        </p:spPr>
      </p:cxnSp>
      <p:sp>
        <p:nvSpPr>
          <p:cNvPr id="886" name="Google Shape;886;p47"/>
          <p:cNvSpPr txBox="1"/>
          <p:nvPr>
            <p:ph type="title"/>
          </p:nvPr>
        </p:nvSpPr>
        <p:spPr>
          <a:xfrm>
            <a:off x="-3629" y="4364500"/>
            <a:ext cx="9144000" cy="6654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120">
                <a:latin typeface="Times New Roman"/>
                <a:ea typeface="Times New Roman"/>
                <a:cs typeface="Times New Roman"/>
                <a:sym typeface="Times New Roman"/>
              </a:rPr>
              <a:t>   Only possible decision </a:t>
            </a:r>
            <a:r>
              <a:rPr lang="en" sz="2120">
                <a:latin typeface="Times New Roman"/>
                <a:ea typeface="Times New Roman"/>
                <a:cs typeface="Times New Roman"/>
                <a:sym typeface="Times New Roman"/>
              </a:rPr>
              <a:t>in future </a:t>
            </a:r>
            <a:r>
              <a:rPr lang="en" sz="2120">
                <a:latin typeface="Times New Roman"/>
                <a:ea typeface="Times New Roman"/>
                <a:cs typeface="Times New Roman"/>
                <a:sym typeface="Times New Roman"/>
              </a:rPr>
              <a:t>is </a:t>
            </a:r>
            <a:r>
              <a:rPr b="1" lang="en" sz="2120">
                <a:solidFill>
                  <a:srgbClr val="4285F4"/>
                </a:solidFill>
                <a:latin typeface="Times New Roman"/>
                <a:ea typeface="Times New Roman"/>
                <a:cs typeface="Times New Roman"/>
                <a:sym typeface="Times New Roman"/>
              </a:rPr>
              <a:t>V’</a:t>
            </a:r>
            <a:r>
              <a:rPr lang="en" sz="2120">
                <a:latin typeface="Times New Roman"/>
                <a:ea typeface="Times New Roman"/>
                <a:cs typeface="Times New Roman"/>
                <a:sym typeface="Times New Roman"/>
              </a:rPr>
              <a:t> = </a:t>
            </a:r>
            <a:r>
              <a:rPr lang="en" sz="2000">
                <a:latin typeface="Times New Roman"/>
                <a:ea typeface="Times New Roman"/>
                <a:cs typeface="Times New Roman"/>
                <a:sym typeface="Times New Roman"/>
              </a:rPr>
              <a:t>best(Common</a:t>
            </a:r>
            <a:r>
              <a:rPr baseline="-25000" lang="en" sz="2000">
                <a:solidFill>
                  <a:srgbClr val="4285F4"/>
                </a:solidFill>
                <a:latin typeface="Times New Roman"/>
                <a:ea typeface="Times New Roman"/>
                <a:cs typeface="Times New Roman"/>
                <a:sym typeface="Times New Roman"/>
              </a:rPr>
              <a:t>Bob</a:t>
            </a:r>
            <a:r>
              <a:rPr lang="en" sz="2000">
                <a:latin typeface="Times New Roman"/>
                <a:ea typeface="Times New Roman"/>
                <a:cs typeface="Times New Roman"/>
                <a:sym typeface="Times New Roman"/>
              </a:rPr>
              <a:t>) = best(Existent</a:t>
            </a:r>
            <a:r>
              <a:rPr baseline="-25000" lang="en" sz="2000">
                <a:solidFill>
                  <a:srgbClr val="6AA84F"/>
                </a:solidFill>
                <a:latin typeface="Times New Roman"/>
                <a:ea typeface="Times New Roman"/>
                <a:cs typeface="Times New Roman"/>
                <a:sym typeface="Times New Roman"/>
              </a:rPr>
              <a:t>Alice</a:t>
            </a:r>
            <a:r>
              <a:rPr lang="en" sz="2000">
                <a:latin typeface="Times New Roman"/>
                <a:ea typeface="Times New Roman"/>
                <a:cs typeface="Times New Roman"/>
                <a:sym typeface="Times New Roman"/>
              </a:rPr>
              <a:t>) = </a:t>
            </a:r>
            <a:r>
              <a:rPr b="1" lang="en" sz="2000">
                <a:solidFill>
                  <a:srgbClr val="6AA84F"/>
                </a:solidFill>
                <a:latin typeface="Times New Roman"/>
                <a:ea typeface="Times New Roman"/>
                <a:cs typeface="Times New Roman"/>
                <a:sym typeface="Times New Roman"/>
              </a:rPr>
              <a:t>V</a:t>
            </a:r>
            <a:endParaRPr b="1" sz="2120">
              <a:solidFill>
                <a:srgbClr val="6AA84F"/>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grpSp>
        <p:nvGrpSpPr>
          <p:cNvPr id="891" name="Google Shape;891;p48"/>
          <p:cNvGrpSpPr/>
          <p:nvPr/>
        </p:nvGrpSpPr>
        <p:grpSpPr>
          <a:xfrm>
            <a:off x="316836" y="1642323"/>
            <a:ext cx="5956746" cy="2158636"/>
            <a:chOff x="-6079175" y="2162675"/>
            <a:chExt cx="5408340" cy="2158636"/>
          </a:xfrm>
        </p:grpSpPr>
        <p:grpSp>
          <p:nvGrpSpPr>
            <p:cNvPr id="892" name="Google Shape;892;p48"/>
            <p:cNvGrpSpPr/>
            <p:nvPr/>
          </p:nvGrpSpPr>
          <p:grpSpPr>
            <a:xfrm>
              <a:off x="-6079175" y="2162675"/>
              <a:ext cx="5408340" cy="2158636"/>
              <a:chOff x="0" y="0"/>
              <a:chExt cx="8108456" cy="4266079"/>
            </a:xfrm>
          </p:grpSpPr>
          <p:sp>
            <p:nvSpPr>
              <p:cNvPr id="893" name="Google Shape;893;p48"/>
              <p:cNvSpPr/>
              <p:nvPr/>
            </p:nvSpPr>
            <p:spPr>
              <a:xfrm>
                <a:off x="67321" y="0"/>
                <a:ext cx="7963500" cy="4091100"/>
              </a:xfrm>
              <a:prstGeom prst="rect">
                <a:avLst/>
              </a:prstGeom>
              <a:solidFill>
                <a:srgbClr val="1155CC">
                  <a:alpha val="4353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94" name="Google Shape;894;p48"/>
              <p:cNvSpPr/>
              <p:nvPr/>
            </p:nvSpPr>
            <p:spPr>
              <a:xfrm>
                <a:off x="144956" y="90085"/>
                <a:ext cx="7963500" cy="4091100"/>
              </a:xfrm>
              <a:prstGeom prst="rect">
                <a:avLst/>
              </a:prstGeom>
              <a:solidFill>
                <a:srgbClr val="1155CC">
                  <a:alpha val="4353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95" name="Google Shape;895;p48"/>
              <p:cNvSpPr/>
              <p:nvPr/>
            </p:nvSpPr>
            <p:spPr>
              <a:xfrm>
                <a:off x="0" y="174979"/>
                <a:ext cx="7963500" cy="4091100"/>
              </a:xfrm>
              <a:prstGeom prst="rect">
                <a:avLst/>
              </a:prstGeom>
              <a:solidFill>
                <a:srgbClr val="1155CC">
                  <a:alpha val="4353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grpSp>
        <p:grpSp>
          <p:nvGrpSpPr>
            <p:cNvPr id="896" name="Google Shape;896;p48"/>
            <p:cNvGrpSpPr/>
            <p:nvPr/>
          </p:nvGrpSpPr>
          <p:grpSpPr>
            <a:xfrm>
              <a:off x="-5720839" y="2402429"/>
              <a:ext cx="4691685" cy="1679158"/>
              <a:chOff x="-1" y="0"/>
              <a:chExt cx="7034010" cy="3318494"/>
            </a:xfrm>
          </p:grpSpPr>
          <p:sp>
            <p:nvSpPr>
              <p:cNvPr id="897" name="Google Shape;897;p48"/>
              <p:cNvSpPr/>
              <p:nvPr/>
            </p:nvSpPr>
            <p:spPr>
              <a:xfrm>
                <a:off x="111874" y="0"/>
                <a:ext cx="6817200" cy="3115800"/>
              </a:xfrm>
              <a:prstGeom prst="rect">
                <a:avLst/>
              </a:prstGeom>
              <a:solidFill>
                <a:srgbClr val="F1C232">
                  <a:alpha val="4039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98" name="Google Shape;898;p48"/>
              <p:cNvSpPr/>
              <p:nvPr/>
            </p:nvSpPr>
            <p:spPr>
              <a:xfrm>
                <a:off x="216809" y="104935"/>
                <a:ext cx="6817200" cy="3115800"/>
              </a:xfrm>
              <a:prstGeom prst="rect">
                <a:avLst/>
              </a:prstGeom>
              <a:solidFill>
                <a:srgbClr val="F1C232">
                  <a:alpha val="4039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899" name="Google Shape;899;p48"/>
              <p:cNvSpPr/>
              <p:nvPr/>
            </p:nvSpPr>
            <p:spPr>
              <a:xfrm>
                <a:off x="-1" y="202694"/>
                <a:ext cx="6817200" cy="3115800"/>
              </a:xfrm>
              <a:prstGeom prst="rect">
                <a:avLst/>
              </a:prstGeom>
              <a:solidFill>
                <a:srgbClr val="F1C232">
                  <a:alpha val="4039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grpSp>
        <p:grpSp>
          <p:nvGrpSpPr>
            <p:cNvPr id="900" name="Google Shape;900;p48"/>
            <p:cNvGrpSpPr/>
            <p:nvPr/>
          </p:nvGrpSpPr>
          <p:grpSpPr>
            <a:xfrm>
              <a:off x="-5343785" y="2689307"/>
              <a:ext cx="3937583" cy="1105446"/>
              <a:chOff x="0" y="-1"/>
              <a:chExt cx="5903423" cy="2184675"/>
            </a:xfrm>
          </p:grpSpPr>
          <p:sp>
            <p:nvSpPr>
              <p:cNvPr id="901" name="Google Shape;901;p48"/>
              <p:cNvSpPr/>
              <p:nvPr/>
            </p:nvSpPr>
            <p:spPr>
              <a:xfrm>
                <a:off x="64458" y="-1"/>
                <a:ext cx="5715300" cy="2007900"/>
              </a:xfrm>
              <a:prstGeom prst="rect">
                <a:avLst/>
              </a:prstGeom>
              <a:solidFill>
                <a:srgbClr val="6AA84F">
                  <a:alpha val="2824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902" name="Google Shape;902;p48"/>
              <p:cNvSpPr/>
              <p:nvPr/>
            </p:nvSpPr>
            <p:spPr>
              <a:xfrm>
                <a:off x="188123" y="109297"/>
                <a:ext cx="5715300" cy="2007900"/>
              </a:xfrm>
              <a:prstGeom prst="rect">
                <a:avLst/>
              </a:prstGeom>
              <a:solidFill>
                <a:srgbClr val="6AA84F">
                  <a:alpha val="2824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sp>
            <p:nvSpPr>
              <p:cNvPr id="903" name="Google Shape;903;p48"/>
              <p:cNvSpPr/>
              <p:nvPr/>
            </p:nvSpPr>
            <p:spPr>
              <a:xfrm>
                <a:off x="0" y="176774"/>
                <a:ext cx="5715300" cy="2007900"/>
              </a:xfrm>
              <a:prstGeom prst="rect">
                <a:avLst/>
              </a:prstGeom>
              <a:solidFill>
                <a:srgbClr val="6AA84F">
                  <a:alpha val="28240"/>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Times New Roman"/>
                  <a:ea typeface="Times New Roman"/>
                  <a:cs typeface="Times New Roman"/>
                  <a:sym typeface="Times New Roman"/>
                </a:endParaRPr>
              </a:p>
            </p:txBody>
          </p:sp>
        </p:grpSp>
      </p:grpSp>
      <p:sp>
        <p:nvSpPr>
          <p:cNvPr id="904" name="Google Shape;904;p48"/>
          <p:cNvSpPr txBox="1"/>
          <p:nvPr>
            <p:ph type="title"/>
          </p:nvPr>
        </p:nvSpPr>
        <p:spPr>
          <a:xfrm>
            <a:off x="244000" y="130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Times New Roman"/>
                <a:ea typeface="Times New Roman"/>
                <a:cs typeface="Times New Roman"/>
                <a:sym typeface="Times New Roman"/>
              </a:rPr>
              <a:t>Efficiency: How many rounds until consensus</a:t>
            </a:r>
            <a:endParaRPr b="1">
              <a:latin typeface="Times New Roman"/>
              <a:ea typeface="Times New Roman"/>
              <a:cs typeface="Times New Roman"/>
              <a:sym typeface="Times New Roman"/>
            </a:endParaRPr>
          </a:p>
        </p:txBody>
      </p:sp>
      <p:sp>
        <p:nvSpPr>
          <p:cNvPr id="905" name="Google Shape;905;p48"/>
          <p:cNvSpPr txBox="1"/>
          <p:nvPr/>
        </p:nvSpPr>
        <p:spPr>
          <a:xfrm>
            <a:off x="4028600" y="736500"/>
            <a:ext cx="628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Times New Roman"/>
                <a:ea typeface="Times New Roman"/>
                <a:cs typeface="Times New Roman"/>
                <a:sym typeface="Times New Roman"/>
              </a:rPr>
              <a:t>Prob (best(Existent</a:t>
            </a:r>
            <a:r>
              <a:rPr baseline="-25000" lang="en" sz="2000">
                <a:solidFill>
                  <a:schemeClr val="dk1"/>
                </a:solidFill>
                <a:latin typeface="Times New Roman"/>
                <a:ea typeface="Times New Roman"/>
                <a:cs typeface="Times New Roman"/>
                <a:sym typeface="Times New Roman"/>
              </a:rPr>
              <a:t>Alice</a:t>
            </a:r>
            <a:r>
              <a:rPr lang="en" sz="2000">
                <a:solidFill>
                  <a:schemeClr val="dk1"/>
                </a:solidFill>
                <a:latin typeface="Times New Roman"/>
                <a:ea typeface="Times New Roman"/>
                <a:cs typeface="Times New Roman"/>
                <a:sym typeface="Times New Roman"/>
              </a:rPr>
              <a:t>) = best(Universal</a:t>
            </a:r>
            <a:r>
              <a:rPr baseline="-25000" lang="en" sz="2000">
                <a:solidFill>
                  <a:schemeClr val="dk1"/>
                </a:solidFill>
                <a:latin typeface="Times New Roman"/>
                <a:ea typeface="Times New Roman"/>
                <a:cs typeface="Times New Roman"/>
                <a:sym typeface="Times New Roman"/>
              </a:rPr>
              <a:t>Alice</a:t>
            </a:r>
            <a:r>
              <a:rPr lang="en" sz="2000">
                <a:solidFill>
                  <a:schemeClr val="dk1"/>
                </a:solidFill>
                <a:latin typeface="Times New Roman"/>
                <a:ea typeface="Times New Roman"/>
                <a:cs typeface="Times New Roman"/>
                <a:sym typeface="Times New Roman"/>
              </a:rPr>
              <a:t>))</a:t>
            </a:r>
            <a:endParaRPr>
              <a:latin typeface="Times New Roman"/>
              <a:ea typeface="Times New Roman"/>
              <a:cs typeface="Times New Roman"/>
              <a:sym typeface="Times New Roman"/>
            </a:endParaRPr>
          </a:p>
        </p:txBody>
      </p:sp>
      <p:sp>
        <p:nvSpPr>
          <p:cNvPr id="906" name="Google Shape;906;p48"/>
          <p:cNvSpPr txBox="1"/>
          <p:nvPr/>
        </p:nvSpPr>
        <p:spPr>
          <a:xfrm>
            <a:off x="6818300" y="733855"/>
            <a:ext cx="241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907" name="Google Shape;907;p48"/>
          <p:cNvSpPr txBox="1"/>
          <p:nvPr/>
        </p:nvSpPr>
        <p:spPr>
          <a:xfrm>
            <a:off x="286750" y="736500"/>
            <a:ext cx="3789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accent1"/>
                </a:solidFill>
                <a:latin typeface="Times New Roman"/>
                <a:ea typeface="Times New Roman"/>
                <a:cs typeface="Times New Roman"/>
                <a:sym typeface="Times New Roman"/>
              </a:rPr>
              <a:t>Probability that Alice decides</a:t>
            </a:r>
            <a:endParaRPr b="1">
              <a:solidFill>
                <a:schemeClr val="accent1"/>
              </a:solidFill>
              <a:latin typeface="Times New Roman"/>
              <a:ea typeface="Times New Roman"/>
              <a:cs typeface="Times New Roman"/>
              <a:sym typeface="Times New Roman"/>
            </a:endParaRPr>
          </a:p>
        </p:txBody>
      </p:sp>
      <p:sp>
        <p:nvSpPr>
          <p:cNvPr id="908" name="Google Shape;908;p48"/>
          <p:cNvSpPr txBox="1"/>
          <p:nvPr/>
        </p:nvSpPr>
        <p:spPr>
          <a:xfrm>
            <a:off x="6526400" y="2162675"/>
            <a:ext cx="3789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2"/>
                </a:solidFill>
                <a:latin typeface="Times New Roman"/>
                <a:ea typeface="Times New Roman"/>
                <a:cs typeface="Times New Roman"/>
                <a:sym typeface="Times New Roman"/>
              </a:rPr>
              <a:t>Each set contains</a:t>
            </a:r>
            <a:endParaRPr sz="2000">
              <a:solidFill>
                <a:schemeClr val="dk2"/>
              </a:solidFill>
              <a:latin typeface="Times New Roman"/>
              <a:ea typeface="Times New Roman"/>
              <a:cs typeface="Times New Roman"/>
              <a:sym typeface="Times New Roman"/>
            </a:endParaRPr>
          </a:p>
          <a:p>
            <a:pPr indent="0" lvl="0" marL="0" rtl="0" algn="l">
              <a:spcBef>
                <a:spcPts val="0"/>
              </a:spcBef>
              <a:spcAft>
                <a:spcPts val="0"/>
              </a:spcAft>
              <a:buNone/>
            </a:pPr>
            <a:r>
              <a:rPr lang="en" sz="2000">
                <a:solidFill>
                  <a:schemeClr val="dk2"/>
                </a:solidFill>
                <a:latin typeface="Times New Roman"/>
                <a:ea typeface="Times New Roman"/>
                <a:cs typeface="Times New Roman"/>
                <a:sym typeface="Times New Roman"/>
              </a:rPr>
              <a:t>&gt; ½ of proposals</a:t>
            </a:r>
            <a:endParaRPr sz="2000">
              <a:solidFill>
                <a:schemeClr val="dk2"/>
              </a:solidFill>
              <a:latin typeface="Times New Roman"/>
              <a:ea typeface="Times New Roman"/>
              <a:cs typeface="Times New Roman"/>
              <a:sym typeface="Times New Roman"/>
            </a:endParaRPr>
          </a:p>
        </p:txBody>
      </p:sp>
      <p:sp>
        <p:nvSpPr>
          <p:cNvPr id="909" name="Google Shape;909;p48"/>
          <p:cNvSpPr txBox="1"/>
          <p:nvPr>
            <p:ph type="title"/>
          </p:nvPr>
        </p:nvSpPr>
        <p:spPr>
          <a:xfrm>
            <a:off x="0" y="4440700"/>
            <a:ext cx="9144000" cy="665400"/>
          </a:xfrm>
          <a:prstGeom prst="rect">
            <a:avLst/>
          </a:prstGeom>
          <a:solidFill>
            <a:srgbClr val="FFF2CC"/>
          </a:solidFill>
          <a:ln cap="flat" cmpd="sng" w="9525">
            <a:solidFill>
              <a:srgbClr val="222222"/>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120">
                <a:latin typeface="Times New Roman"/>
                <a:ea typeface="Times New Roman"/>
                <a:cs typeface="Times New Roman"/>
                <a:sym typeface="Times New Roman"/>
              </a:rPr>
              <a:t>   Decision probability is ≥ ½ ⇒ in expectation two rounds until decision</a:t>
            </a:r>
            <a:endParaRPr sz="2120">
              <a:latin typeface="Times New Roman"/>
              <a:ea typeface="Times New Roman"/>
              <a:cs typeface="Times New Roman"/>
              <a:sym typeface="Times New Roman"/>
            </a:endParaRPr>
          </a:p>
        </p:txBody>
      </p:sp>
      <p:sp>
        <p:nvSpPr>
          <p:cNvPr id="910" name="Google Shape;910;p48"/>
          <p:cNvSpPr/>
          <p:nvPr/>
        </p:nvSpPr>
        <p:spPr>
          <a:xfrm>
            <a:off x="3308397" y="2708950"/>
            <a:ext cx="126000" cy="1101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911" name="Google Shape;911;p48"/>
          <p:cNvSpPr/>
          <p:nvPr/>
        </p:nvSpPr>
        <p:spPr>
          <a:xfrm>
            <a:off x="3003597" y="2861350"/>
            <a:ext cx="126000" cy="1101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912" name="Google Shape;912;p48"/>
          <p:cNvSpPr/>
          <p:nvPr/>
        </p:nvSpPr>
        <p:spPr>
          <a:xfrm>
            <a:off x="2012997" y="2708950"/>
            <a:ext cx="126000" cy="1101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913" name="Google Shape;913;p48"/>
          <p:cNvSpPr txBox="1"/>
          <p:nvPr/>
        </p:nvSpPr>
        <p:spPr>
          <a:xfrm>
            <a:off x="4030150" y="2860563"/>
            <a:ext cx="60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Times New Roman"/>
                <a:ea typeface="Times New Roman"/>
                <a:cs typeface="Times New Roman"/>
                <a:sym typeface="Times New Roman"/>
              </a:rPr>
              <a:t>best</a:t>
            </a:r>
            <a:endParaRPr b="1">
              <a:latin typeface="Times New Roman"/>
              <a:ea typeface="Times New Roman"/>
              <a:cs typeface="Times New Roman"/>
              <a:sym typeface="Times New Roman"/>
            </a:endParaRPr>
          </a:p>
        </p:txBody>
      </p:sp>
      <p:sp>
        <p:nvSpPr>
          <p:cNvPr id="914" name="Google Shape;914;p48"/>
          <p:cNvSpPr/>
          <p:nvPr/>
        </p:nvSpPr>
        <p:spPr>
          <a:xfrm>
            <a:off x="5594397" y="2861350"/>
            <a:ext cx="126000" cy="1101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915" name="Google Shape;915;p48"/>
          <p:cNvSpPr/>
          <p:nvPr/>
        </p:nvSpPr>
        <p:spPr>
          <a:xfrm>
            <a:off x="1174797" y="3470950"/>
            <a:ext cx="126000" cy="1101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916" name="Google Shape;916;p48"/>
          <p:cNvSpPr/>
          <p:nvPr/>
        </p:nvSpPr>
        <p:spPr>
          <a:xfrm>
            <a:off x="1860597" y="1718350"/>
            <a:ext cx="126000" cy="1101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917" name="Google Shape;917;p48"/>
          <p:cNvSpPr/>
          <p:nvPr/>
        </p:nvSpPr>
        <p:spPr>
          <a:xfrm>
            <a:off x="4222797" y="2708950"/>
            <a:ext cx="126000" cy="1101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918" name="Google Shape;918;p48"/>
          <p:cNvSpPr/>
          <p:nvPr/>
        </p:nvSpPr>
        <p:spPr>
          <a:xfrm>
            <a:off x="4222797" y="2708950"/>
            <a:ext cx="126000" cy="1101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imes New Roman"/>
              <a:ea typeface="Times New Roman"/>
              <a:cs typeface="Times New Roman"/>
              <a:sym typeface="Times New Roman"/>
            </a:endParaRPr>
          </a:p>
        </p:txBody>
      </p:sp>
      <p:sp>
        <p:nvSpPr>
          <p:cNvPr id="919" name="Google Shape;919;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Abstract QuePaxa</a:t>
            </a:r>
            <a:endParaRPr>
              <a:latin typeface="Times New Roman"/>
              <a:ea typeface="Times New Roman"/>
              <a:cs typeface="Times New Roman"/>
              <a:sym typeface="Times New Roman"/>
            </a:endParaRPr>
          </a:p>
        </p:txBody>
      </p:sp>
      <p:sp>
        <p:nvSpPr>
          <p:cNvPr id="925" name="Google Shape;925;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26" name="Google Shape;926;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Avoids timeout from liveness because the protocol is randomized</a:t>
            </a:r>
            <a:br>
              <a:rPr lang="en"/>
            </a:br>
            <a:endParaRPr/>
          </a:p>
          <a:p>
            <a:pPr indent="-342900" lvl="0" marL="457200" rtl="0" algn="l">
              <a:spcBef>
                <a:spcPts val="0"/>
              </a:spcBef>
              <a:spcAft>
                <a:spcPts val="0"/>
              </a:spcAft>
              <a:buSzPts val="1800"/>
              <a:buChar char="●"/>
            </a:pPr>
            <a:r>
              <a:rPr lang="en"/>
              <a:t>Robust against </a:t>
            </a:r>
            <a:r>
              <a:rPr lang="en"/>
              <a:t>adversarial</a:t>
            </a:r>
            <a:r>
              <a:rPr lang="en"/>
              <a:t> networks</a:t>
            </a:r>
            <a:br>
              <a:rPr lang="en"/>
            </a:br>
            <a:endParaRPr/>
          </a:p>
          <a:p>
            <a:pPr indent="-342900" lvl="0" marL="457200" rtl="0" algn="l">
              <a:spcBef>
                <a:spcPts val="0"/>
              </a:spcBef>
              <a:spcAft>
                <a:spcPts val="0"/>
              </a:spcAft>
              <a:buSzPts val="1800"/>
              <a:buChar char="●"/>
            </a:pPr>
            <a:r>
              <a:rPr lang="en"/>
              <a:t>O(n2) message complexity hence slow</a:t>
            </a:r>
            <a:br>
              <a:rPr lang="en"/>
            </a:br>
            <a:endParaRPr/>
          </a:p>
          <a:p>
            <a:pPr indent="-342900" lvl="0" marL="457200" rtl="0" algn="l">
              <a:spcBef>
                <a:spcPts val="0"/>
              </a:spcBef>
              <a:spcAft>
                <a:spcPts val="0"/>
              </a:spcAft>
              <a:buSzPts val="1800"/>
              <a:buChar char="●"/>
            </a:pPr>
            <a:r>
              <a:rPr lang="en"/>
              <a:t>Does not support hedging</a:t>
            </a:r>
            <a:endParaRPr/>
          </a:p>
        </p:txBody>
      </p:sp>
      <p:sp>
        <p:nvSpPr>
          <p:cNvPr id="927" name="Google Shape;927;p49"/>
          <p:cNvSpPr txBox="1"/>
          <p:nvPr/>
        </p:nvSpPr>
        <p:spPr>
          <a:xfrm>
            <a:off x="7391400" y="1143000"/>
            <a:ext cx="39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endParaRPr/>
          </a:p>
        </p:txBody>
      </p:sp>
      <p:sp>
        <p:nvSpPr>
          <p:cNvPr id="928" name="Google Shape;928;p49"/>
          <p:cNvSpPr txBox="1"/>
          <p:nvPr/>
        </p:nvSpPr>
        <p:spPr>
          <a:xfrm>
            <a:off x="4495800" y="1752600"/>
            <a:ext cx="39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endParaRPr/>
          </a:p>
        </p:txBody>
      </p:sp>
      <p:sp>
        <p:nvSpPr>
          <p:cNvPr id="929" name="Google Shape;929;p49"/>
          <p:cNvSpPr txBox="1"/>
          <p:nvPr/>
        </p:nvSpPr>
        <p:spPr>
          <a:xfrm>
            <a:off x="4800600" y="2438400"/>
            <a:ext cx="39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endParaRPr/>
          </a:p>
        </p:txBody>
      </p:sp>
      <p:sp>
        <p:nvSpPr>
          <p:cNvPr id="930" name="Google Shape;930;p49"/>
          <p:cNvSpPr txBox="1"/>
          <p:nvPr/>
        </p:nvSpPr>
        <p:spPr>
          <a:xfrm>
            <a:off x="3429000" y="3048000"/>
            <a:ext cx="39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t>
            </a:r>
            <a:endParaRPr/>
          </a:p>
        </p:txBody>
      </p:sp>
      <p:sp>
        <p:nvSpPr>
          <p:cNvPr id="931" name="Google Shape;931;p49"/>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Abstract </a:t>
            </a:r>
            <a:r>
              <a:rPr lang="en" sz="2000">
                <a:latin typeface="Times New Roman"/>
                <a:ea typeface="Times New Roman"/>
                <a:cs typeface="Times New Roman"/>
                <a:sym typeface="Times New Roman"/>
              </a:rPr>
              <a:t>QuePaxa is robust but inefficient</a:t>
            </a:r>
            <a:endParaRPr sz="2000">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QuePaxa RoadMap</a:t>
            </a:r>
            <a:endParaRPr>
              <a:latin typeface="Times New Roman"/>
              <a:ea typeface="Times New Roman"/>
              <a:cs typeface="Times New Roman"/>
              <a:sym typeface="Times New Roman"/>
            </a:endParaRPr>
          </a:p>
        </p:txBody>
      </p:sp>
      <p:sp>
        <p:nvSpPr>
          <p:cNvPr id="937" name="Google Shape;937;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Operation Overview</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Abstract QuePaxa</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Safety and liveness  of abstract QuePaxa</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a:latin typeface="Times New Roman"/>
                <a:ea typeface="Times New Roman"/>
                <a:cs typeface="Times New Roman"/>
                <a:sym typeface="Times New Roman"/>
              </a:rPr>
              <a:t>Concrete QuePaxa overview</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938" name="Google Shape;938;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From abstract to concrete QuePaxa</a:t>
            </a:r>
            <a:endParaRPr>
              <a:latin typeface="Times New Roman"/>
              <a:ea typeface="Times New Roman"/>
              <a:cs typeface="Times New Roman"/>
              <a:sym typeface="Times New Roman"/>
            </a:endParaRPr>
          </a:p>
        </p:txBody>
      </p:sp>
      <p:sp>
        <p:nvSpPr>
          <p:cNvPr id="944" name="Google Shape;944;p51"/>
          <p:cNvSpPr/>
          <p:nvPr/>
        </p:nvSpPr>
        <p:spPr>
          <a:xfrm>
            <a:off x="278125" y="3313050"/>
            <a:ext cx="2097300" cy="385500"/>
          </a:xfrm>
          <a:prstGeom prst="roundRect">
            <a:avLst>
              <a:gd fmla="val 16667" name="adj"/>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Asynchronous Network</a:t>
            </a:r>
            <a:endParaRPr/>
          </a:p>
        </p:txBody>
      </p:sp>
      <p:sp>
        <p:nvSpPr>
          <p:cNvPr id="945" name="Google Shape;945;p51"/>
          <p:cNvSpPr/>
          <p:nvPr/>
        </p:nvSpPr>
        <p:spPr>
          <a:xfrm>
            <a:off x="278125" y="2932050"/>
            <a:ext cx="2097300" cy="385500"/>
          </a:xfrm>
          <a:prstGeom prst="roundRect">
            <a:avLst>
              <a:gd fmla="val 16667" name="adj"/>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tcast</a:t>
            </a:r>
            <a:endParaRPr/>
          </a:p>
        </p:txBody>
      </p:sp>
      <p:sp>
        <p:nvSpPr>
          <p:cNvPr id="946" name="Google Shape;946;p51"/>
          <p:cNvSpPr/>
          <p:nvPr/>
        </p:nvSpPr>
        <p:spPr>
          <a:xfrm>
            <a:off x="278125" y="2551050"/>
            <a:ext cx="2097300" cy="3855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Abstract QuePaxa</a:t>
            </a:r>
            <a:endParaRPr/>
          </a:p>
        </p:txBody>
      </p:sp>
      <p:sp>
        <p:nvSpPr>
          <p:cNvPr id="947" name="Google Shape;947;p51"/>
          <p:cNvSpPr/>
          <p:nvPr/>
        </p:nvSpPr>
        <p:spPr>
          <a:xfrm>
            <a:off x="3173725" y="3313050"/>
            <a:ext cx="2775300" cy="385500"/>
          </a:xfrm>
          <a:prstGeom prst="roundRect">
            <a:avLst>
              <a:gd fmla="val 16667" name="adj"/>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Asynchronous Network</a:t>
            </a:r>
            <a:endParaRPr/>
          </a:p>
        </p:txBody>
      </p:sp>
      <p:sp>
        <p:nvSpPr>
          <p:cNvPr id="948" name="Google Shape;948;p51"/>
          <p:cNvSpPr/>
          <p:nvPr/>
        </p:nvSpPr>
        <p:spPr>
          <a:xfrm>
            <a:off x="3173725" y="2932050"/>
            <a:ext cx="2775300" cy="385500"/>
          </a:xfrm>
          <a:prstGeom prst="roundRect">
            <a:avLst>
              <a:gd fmla="val 16667" name="adj"/>
            </a:avLst>
          </a:prstGeom>
          <a:solidFill>
            <a:srgbClr val="3D85C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Interval Summary Register</a:t>
            </a:r>
            <a:endParaRPr/>
          </a:p>
        </p:txBody>
      </p:sp>
      <p:sp>
        <p:nvSpPr>
          <p:cNvPr id="949" name="Google Shape;949;p51"/>
          <p:cNvSpPr/>
          <p:nvPr/>
        </p:nvSpPr>
        <p:spPr>
          <a:xfrm>
            <a:off x="3173725" y="2551050"/>
            <a:ext cx="2775300" cy="385500"/>
          </a:xfrm>
          <a:prstGeom prst="roundRect">
            <a:avLst>
              <a:gd fmla="val 16667" name="adj"/>
            </a:avLst>
          </a:prstGeom>
          <a:solidFill>
            <a:srgbClr val="E6B8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Concrete QuePaxa</a:t>
            </a:r>
            <a:endParaRPr/>
          </a:p>
        </p:txBody>
      </p:sp>
      <p:sp>
        <p:nvSpPr>
          <p:cNvPr id="950" name="Google Shape;950;p51"/>
          <p:cNvSpPr/>
          <p:nvPr/>
        </p:nvSpPr>
        <p:spPr>
          <a:xfrm>
            <a:off x="2510000" y="3037250"/>
            <a:ext cx="557400" cy="200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51"/>
          <p:cNvSpPr txBox="1"/>
          <p:nvPr>
            <p:ph idx="1" type="body"/>
          </p:nvPr>
        </p:nvSpPr>
        <p:spPr>
          <a:xfrm>
            <a:off x="6101050" y="1079925"/>
            <a:ext cx="2976900" cy="3468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O(n) complexity in the normal case </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Robust against asynchrony</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Support hedging </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Implementation ready</a:t>
            </a:r>
            <a:br>
              <a:rPr lang="en">
                <a:latin typeface="Times New Roman"/>
                <a:ea typeface="Times New Roman"/>
                <a:cs typeface="Times New Roman"/>
                <a:sym typeface="Times New Roman"/>
              </a:rPr>
            </a:br>
            <a:r>
              <a:rPr lang="en">
                <a:latin typeface="Times New Roman"/>
                <a:ea typeface="Times New Roman"/>
                <a:cs typeface="Times New Roman"/>
                <a:sym typeface="Times New Roman"/>
              </a:rPr>
              <a:t>(4368 LOC)</a:t>
            </a:r>
            <a:endParaRPr>
              <a:latin typeface="Times New Roman"/>
              <a:ea typeface="Times New Roman"/>
              <a:cs typeface="Times New Roman"/>
              <a:sym typeface="Times New Roman"/>
            </a:endParaRPr>
          </a:p>
        </p:txBody>
      </p:sp>
      <p:sp>
        <p:nvSpPr>
          <p:cNvPr id="952" name="Google Shape;952;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53" name="Google Shape;953;p51"/>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Concrete </a:t>
            </a:r>
            <a:r>
              <a:rPr lang="en" sz="2000">
                <a:latin typeface="Times New Roman"/>
                <a:ea typeface="Times New Roman"/>
                <a:cs typeface="Times New Roman"/>
                <a:sym typeface="Times New Roman"/>
              </a:rPr>
              <a:t>QuePaxa has all we need!</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RoadMap</a:t>
            </a:r>
            <a:endParaRPr>
              <a:latin typeface="Times New Roman"/>
              <a:ea typeface="Times New Roman"/>
              <a:cs typeface="Times New Roman"/>
              <a:sym typeface="Times New Roman"/>
            </a:endParaRPr>
          </a:p>
        </p:txBody>
      </p:sp>
      <p:sp>
        <p:nvSpPr>
          <p:cNvPr id="129" name="Google Shape;129;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highlight>
                  <a:schemeClr val="lt1"/>
                </a:highlight>
                <a:latin typeface="Times New Roman"/>
                <a:ea typeface="Times New Roman"/>
                <a:cs typeface="Times New Roman"/>
                <a:sym typeface="Times New Roman"/>
              </a:rPr>
              <a:t>Introduction to consensus</a:t>
            </a:r>
            <a:br>
              <a:rPr lang="en">
                <a:highlight>
                  <a:schemeClr val="lt1"/>
                </a:highlight>
                <a:latin typeface="Times New Roman"/>
                <a:ea typeface="Times New Roman"/>
                <a:cs typeface="Times New Roman"/>
                <a:sym typeface="Times New Roman"/>
              </a:rPr>
            </a:br>
            <a:endParaRPr>
              <a:highlight>
                <a:schemeClr val="lt1"/>
              </a:highlight>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a:latin typeface="Times New Roman"/>
                <a:ea typeface="Times New Roman"/>
                <a:cs typeface="Times New Roman"/>
                <a:sym typeface="Times New Roman"/>
              </a:rPr>
              <a:t>Tyranny of timeouts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Parallels of QuePaxa and hedging</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QuePaxa algorithm</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Evaluation</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130" name="Google Shape;13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QuePaxa Architecture </a:t>
            </a:r>
            <a:endParaRPr>
              <a:latin typeface="Times New Roman"/>
              <a:ea typeface="Times New Roman"/>
              <a:cs typeface="Times New Roman"/>
              <a:sym typeface="Times New Roman"/>
            </a:endParaRPr>
          </a:p>
        </p:txBody>
      </p:sp>
      <p:sp>
        <p:nvSpPr>
          <p:cNvPr id="959" name="Google Shape;959;p52"/>
          <p:cNvSpPr/>
          <p:nvPr/>
        </p:nvSpPr>
        <p:spPr>
          <a:xfrm>
            <a:off x="816725" y="2834125"/>
            <a:ext cx="1845600" cy="183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br>
              <a:rPr lang="en"/>
            </a:br>
            <a:br>
              <a:rPr lang="en"/>
            </a:br>
            <a:br>
              <a:rPr lang="en"/>
            </a:br>
            <a:br>
              <a:rPr lang="en"/>
            </a:br>
            <a:br>
              <a:rPr lang="en"/>
            </a:br>
            <a:br>
              <a:rPr lang="en"/>
            </a:br>
            <a:br>
              <a:rPr lang="en"/>
            </a:br>
            <a:r>
              <a:rPr lang="en"/>
              <a:t>Replica</a:t>
            </a:r>
            <a:endParaRPr/>
          </a:p>
        </p:txBody>
      </p:sp>
      <p:sp>
        <p:nvSpPr>
          <p:cNvPr id="960" name="Google Shape;960;p52"/>
          <p:cNvSpPr/>
          <p:nvPr/>
        </p:nvSpPr>
        <p:spPr>
          <a:xfrm>
            <a:off x="972375" y="3093500"/>
            <a:ext cx="1541700" cy="4521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Proposer</a:t>
            </a:r>
            <a:endParaRPr/>
          </a:p>
        </p:txBody>
      </p:sp>
      <p:sp>
        <p:nvSpPr>
          <p:cNvPr id="961" name="Google Shape;961;p52"/>
          <p:cNvSpPr/>
          <p:nvPr/>
        </p:nvSpPr>
        <p:spPr>
          <a:xfrm>
            <a:off x="972375" y="3779300"/>
            <a:ext cx="1541700" cy="4521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Recorder</a:t>
            </a:r>
            <a:endParaRPr/>
          </a:p>
        </p:txBody>
      </p:sp>
      <p:sp>
        <p:nvSpPr>
          <p:cNvPr id="962" name="Google Shape;962;p52"/>
          <p:cNvSpPr/>
          <p:nvPr/>
        </p:nvSpPr>
        <p:spPr>
          <a:xfrm>
            <a:off x="3636125" y="2834125"/>
            <a:ext cx="1845600" cy="183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br>
              <a:rPr lang="en"/>
            </a:br>
            <a:br>
              <a:rPr lang="en"/>
            </a:br>
            <a:br>
              <a:rPr lang="en"/>
            </a:br>
            <a:br>
              <a:rPr lang="en"/>
            </a:br>
            <a:br>
              <a:rPr lang="en"/>
            </a:br>
            <a:br>
              <a:rPr lang="en"/>
            </a:br>
            <a:br>
              <a:rPr lang="en"/>
            </a:br>
            <a:r>
              <a:rPr lang="en"/>
              <a:t>Replica</a:t>
            </a:r>
            <a:endParaRPr/>
          </a:p>
        </p:txBody>
      </p:sp>
      <p:sp>
        <p:nvSpPr>
          <p:cNvPr id="963" name="Google Shape;963;p52"/>
          <p:cNvSpPr/>
          <p:nvPr/>
        </p:nvSpPr>
        <p:spPr>
          <a:xfrm>
            <a:off x="3791775" y="3093500"/>
            <a:ext cx="1541700" cy="4521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Proposer</a:t>
            </a:r>
            <a:endParaRPr/>
          </a:p>
        </p:txBody>
      </p:sp>
      <p:sp>
        <p:nvSpPr>
          <p:cNvPr id="964" name="Google Shape;964;p52"/>
          <p:cNvSpPr/>
          <p:nvPr/>
        </p:nvSpPr>
        <p:spPr>
          <a:xfrm>
            <a:off x="3791775" y="3779300"/>
            <a:ext cx="1541700" cy="4521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Recorder</a:t>
            </a:r>
            <a:endParaRPr/>
          </a:p>
        </p:txBody>
      </p:sp>
      <p:sp>
        <p:nvSpPr>
          <p:cNvPr id="965" name="Google Shape;965;p52"/>
          <p:cNvSpPr/>
          <p:nvPr/>
        </p:nvSpPr>
        <p:spPr>
          <a:xfrm>
            <a:off x="6531725" y="2834125"/>
            <a:ext cx="1845600" cy="183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br>
              <a:rPr lang="en"/>
            </a:br>
            <a:br>
              <a:rPr lang="en"/>
            </a:br>
            <a:br>
              <a:rPr lang="en"/>
            </a:br>
            <a:br>
              <a:rPr lang="en"/>
            </a:br>
            <a:br>
              <a:rPr lang="en"/>
            </a:br>
            <a:br>
              <a:rPr lang="en"/>
            </a:br>
            <a:br>
              <a:rPr lang="en"/>
            </a:br>
            <a:r>
              <a:rPr lang="en"/>
              <a:t>Replica</a:t>
            </a:r>
            <a:endParaRPr/>
          </a:p>
        </p:txBody>
      </p:sp>
      <p:sp>
        <p:nvSpPr>
          <p:cNvPr id="966" name="Google Shape;966;p52"/>
          <p:cNvSpPr/>
          <p:nvPr/>
        </p:nvSpPr>
        <p:spPr>
          <a:xfrm>
            <a:off x="6687375" y="3093500"/>
            <a:ext cx="1541700" cy="4521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Proposer</a:t>
            </a:r>
            <a:endParaRPr/>
          </a:p>
        </p:txBody>
      </p:sp>
      <p:sp>
        <p:nvSpPr>
          <p:cNvPr id="967" name="Google Shape;967;p52"/>
          <p:cNvSpPr/>
          <p:nvPr/>
        </p:nvSpPr>
        <p:spPr>
          <a:xfrm>
            <a:off x="6687375" y="3779300"/>
            <a:ext cx="1541700" cy="4521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Recorder</a:t>
            </a:r>
            <a:endParaRPr/>
          </a:p>
        </p:txBody>
      </p:sp>
      <p:sp>
        <p:nvSpPr>
          <p:cNvPr id="968" name="Google Shape;968;p52"/>
          <p:cNvSpPr/>
          <p:nvPr/>
        </p:nvSpPr>
        <p:spPr>
          <a:xfrm>
            <a:off x="1962975" y="1569500"/>
            <a:ext cx="1541700" cy="45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Submitter</a:t>
            </a:r>
            <a:endParaRPr/>
          </a:p>
        </p:txBody>
      </p:sp>
      <p:sp>
        <p:nvSpPr>
          <p:cNvPr id="969" name="Google Shape;969;p52"/>
          <p:cNvSpPr/>
          <p:nvPr/>
        </p:nvSpPr>
        <p:spPr>
          <a:xfrm>
            <a:off x="5391975" y="1569500"/>
            <a:ext cx="1541700" cy="45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Submitter</a:t>
            </a:r>
            <a:endParaRPr/>
          </a:p>
        </p:txBody>
      </p:sp>
      <p:cxnSp>
        <p:nvCxnSpPr>
          <p:cNvPr id="970" name="Google Shape;970;p52"/>
          <p:cNvCxnSpPr>
            <a:stCxn id="968" idx="2"/>
            <a:endCxn id="959" idx="0"/>
          </p:cNvCxnSpPr>
          <p:nvPr/>
        </p:nvCxnSpPr>
        <p:spPr>
          <a:xfrm flipH="1">
            <a:off x="1739625" y="2021600"/>
            <a:ext cx="994200" cy="812400"/>
          </a:xfrm>
          <a:prstGeom prst="straightConnector1">
            <a:avLst/>
          </a:prstGeom>
          <a:noFill/>
          <a:ln cap="flat" cmpd="sng" w="9525">
            <a:solidFill>
              <a:schemeClr val="dk2"/>
            </a:solidFill>
            <a:prstDash val="solid"/>
            <a:round/>
            <a:headEnd len="med" w="med" type="none"/>
            <a:tailEnd len="med" w="med" type="triangle"/>
          </a:ln>
        </p:spPr>
      </p:cxnSp>
      <p:cxnSp>
        <p:nvCxnSpPr>
          <p:cNvPr id="971" name="Google Shape;971;p52"/>
          <p:cNvCxnSpPr>
            <a:stCxn id="968" idx="2"/>
            <a:endCxn id="962" idx="0"/>
          </p:cNvCxnSpPr>
          <p:nvPr/>
        </p:nvCxnSpPr>
        <p:spPr>
          <a:xfrm>
            <a:off x="2733825" y="2021600"/>
            <a:ext cx="1825200" cy="812400"/>
          </a:xfrm>
          <a:prstGeom prst="straightConnector1">
            <a:avLst/>
          </a:prstGeom>
          <a:noFill/>
          <a:ln cap="flat" cmpd="sng" w="9525">
            <a:solidFill>
              <a:schemeClr val="dk2"/>
            </a:solidFill>
            <a:prstDash val="solid"/>
            <a:round/>
            <a:headEnd len="med" w="med" type="none"/>
            <a:tailEnd len="med" w="med" type="triangle"/>
          </a:ln>
        </p:spPr>
      </p:cxnSp>
      <p:cxnSp>
        <p:nvCxnSpPr>
          <p:cNvPr id="972" name="Google Shape;972;p52"/>
          <p:cNvCxnSpPr>
            <a:stCxn id="968" idx="2"/>
            <a:endCxn id="965" idx="0"/>
          </p:cNvCxnSpPr>
          <p:nvPr/>
        </p:nvCxnSpPr>
        <p:spPr>
          <a:xfrm>
            <a:off x="2733825" y="2021600"/>
            <a:ext cx="4720800" cy="812400"/>
          </a:xfrm>
          <a:prstGeom prst="straightConnector1">
            <a:avLst/>
          </a:prstGeom>
          <a:noFill/>
          <a:ln cap="flat" cmpd="sng" w="9525">
            <a:solidFill>
              <a:schemeClr val="dk2"/>
            </a:solidFill>
            <a:prstDash val="solid"/>
            <a:round/>
            <a:headEnd len="med" w="med" type="none"/>
            <a:tailEnd len="med" w="med" type="triangle"/>
          </a:ln>
        </p:spPr>
      </p:cxnSp>
      <p:cxnSp>
        <p:nvCxnSpPr>
          <p:cNvPr id="973" name="Google Shape;973;p52"/>
          <p:cNvCxnSpPr>
            <a:stCxn id="969" idx="2"/>
            <a:endCxn id="959" idx="0"/>
          </p:cNvCxnSpPr>
          <p:nvPr/>
        </p:nvCxnSpPr>
        <p:spPr>
          <a:xfrm flipH="1">
            <a:off x="1739625" y="2021600"/>
            <a:ext cx="4423200" cy="812400"/>
          </a:xfrm>
          <a:prstGeom prst="straightConnector1">
            <a:avLst/>
          </a:prstGeom>
          <a:noFill/>
          <a:ln cap="flat" cmpd="sng" w="9525">
            <a:solidFill>
              <a:schemeClr val="dk2"/>
            </a:solidFill>
            <a:prstDash val="solid"/>
            <a:round/>
            <a:headEnd len="med" w="med" type="none"/>
            <a:tailEnd len="med" w="med" type="triangle"/>
          </a:ln>
        </p:spPr>
      </p:cxnSp>
      <p:cxnSp>
        <p:nvCxnSpPr>
          <p:cNvPr id="974" name="Google Shape;974;p52"/>
          <p:cNvCxnSpPr>
            <a:stCxn id="969" idx="2"/>
            <a:endCxn id="962" idx="0"/>
          </p:cNvCxnSpPr>
          <p:nvPr/>
        </p:nvCxnSpPr>
        <p:spPr>
          <a:xfrm flipH="1">
            <a:off x="4559025" y="2021600"/>
            <a:ext cx="1603800" cy="812400"/>
          </a:xfrm>
          <a:prstGeom prst="straightConnector1">
            <a:avLst/>
          </a:prstGeom>
          <a:noFill/>
          <a:ln cap="flat" cmpd="sng" w="9525">
            <a:solidFill>
              <a:schemeClr val="dk2"/>
            </a:solidFill>
            <a:prstDash val="solid"/>
            <a:round/>
            <a:headEnd len="med" w="med" type="none"/>
            <a:tailEnd len="med" w="med" type="triangle"/>
          </a:ln>
        </p:spPr>
      </p:cxnSp>
      <p:cxnSp>
        <p:nvCxnSpPr>
          <p:cNvPr id="975" name="Google Shape;975;p52"/>
          <p:cNvCxnSpPr>
            <a:stCxn id="969" idx="2"/>
            <a:endCxn id="965" idx="0"/>
          </p:cNvCxnSpPr>
          <p:nvPr/>
        </p:nvCxnSpPr>
        <p:spPr>
          <a:xfrm>
            <a:off x="6162825" y="2021600"/>
            <a:ext cx="1291800" cy="812400"/>
          </a:xfrm>
          <a:prstGeom prst="straightConnector1">
            <a:avLst/>
          </a:prstGeom>
          <a:noFill/>
          <a:ln cap="flat" cmpd="sng" w="9525">
            <a:solidFill>
              <a:schemeClr val="dk2"/>
            </a:solidFill>
            <a:prstDash val="solid"/>
            <a:round/>
            <a:headEnd len="med" w="med" type="none"/>
            <a:tailEnd len="med" w="med" type="triangle"/>
          </a:ln>
        </p:spPr>
      </p:cxnSp>
      <p:sp>
        <p:nvSpPr>
          <p:cNvPr id="976" name="Google Shape;976;p52"/>
          <p:cNvSpPr txBox="1"/>
          <p:nvPr/>
        </p:nvSpPr>
        <p:spPr>
          <a:xfrm>
            <a:off x="3654850" y="1952125"/>
            <a:ext cx="16038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Client Requests</a:t>
            </a:r>
            <a:endParaRPr/>
          </a:p>
        </p:txBody>
      </p:sp>
      <p:cxnSp>
        <p:nvCxnSpPr>
          <p:cNvPr id="977" name="Google Shape;977;p52"/>
          <p:cNvCxnSpPr>
            <a:stCxn id="960" idx="2"/>
            <a:endCxn id="961" idx="0"/>
          </p:cNvCxnSpPr>
          <p:nvPr/>
        </p:nvCxnSpPr>
        <p:spPr>
          <a:xfrm>
            <a:off x="1743225" y="3545600"/>
            <a:ext cx="0" cy="233700"/>
          </a:xfrm>
          <a:prstGeom prst="straightConnector1">
            <a:avLst/>
          </a:prstGeom>
          <a:noFill/>
          <a:ln cap="flat" cmpd="sng" w="9525">
            <a:solidFill>
              <a:schemeClr val="dk2"/>
            </a:solidFill>
            <a:prstDash val="solid"/>
            <a:round/>
            <a:headEnd len="med" w="med" type="none"/>
            <a:tailEnd len="med" w="med" type="triangle"/>
          </a:ln>
        </p:spPr>
      </p:cxnSp>
      <p:cxnSp>
        <p:nvCxnSpPr>
          <p:cNvPr id="978" name="Google Shape;978;p52"/>
          <p:cNvCxnSpPr>
            <a:stCxn id="960" idx="2"/>
            <a:endCxn id="964" idx="0"/>
          </p:cNvCxnSpPr>
          <p:nvPr/>
        </p:nvCxnSpPr>
        <p:spPr>
          <a:xfrm>
            <a:off x="1743225" y="3545600"/>
            <a:ext cx="2819400" cy="233700"/>
          </a:xfrm>
          <a:prstGeom prst="straightConnector1">
            <a:avLst/>
          </a:prstGeom>
          <a:noFill/>
          <a:ln cap="flat" cmpd="sng" w="9525">
            <a:solidFill>
              <a:schemeClr val="dk2"/>
            </a:solidFill>
            <a:prstDash val="solid"/>
            <a:round/>
            <a:headEnd len="med" w="med" type="none"/>
            <a:tailEnd len="med" w="med" type="triangle"/>
          </a:ln>
        </p:spPr>
      </p:cxnSp>
      <p:cxnSp>
        <p:nvCxnSpPr>
          <p:cNvPr id="979" name="Google Shape;979;p52"/>
          <p:cNvCxnSpPr>
            <a:stCxn id="960" idx="2"/>
            <a:endCxn id="967" idx="0"/>
          </p:cNvCxnSpPr>
          <p:nvPr/>
        </p:nvCxnSpPr>
        <p:spPr>
          <a:xfrm>
            <a:off x="1743225" y="3545600"/>
            <a:ext cx="5715000" cy="233700"/>
          </a:xfrm>
          <a:prstGeom prst="straightConnector1">
            <a:avLst/>
          </a:prstGeom>
          <a:noFill/>
          <a:ln cap="flat" cmpd="sng" w="9525">
            <a:solidFill>
              <a:schemeClr val="dk2"/>
            </a:solidFill>
            <a:prstDash val="solid"/>
            <a:round/>
            <a:headEnd len="med" w="med" type="none"/>
            <a:tailEnd len="med" w="med" type="triangle"/>
          </a:ln>
        </p:spPr>
      </p:cxnSp>
      <p:sp>
        <p:nvSpPr>
          <p:cNvPr id="980" name="Google Shape;980;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Concrete Recorder Protocol (ISR)</a:t>
            </a:r>
            <a:endParaRPr>
              <a:latin typeface="Times New Roman"/>
              <a:ea typeface="Times New Roman"/>
              <a:cs typeface="Times New Roman"/>
              <a:sym typeface="Times New Roman"/>
            </a:endParaRPr>
          </a:p>
        </p:txBody>
      </p:sp>
      <p:sp>
        <p:nvSpPr>
          <p:cNvPr id="986" name="Google Shape;986;p53"/>
          <p:cNvSpPr txBox="1"/>
          <p:nvPr>
            <p:ph idx="1" type="body"/>
          </p:nvPr>
        </p:nvSpPr>
        <p:spPr>
          <a:xfrm>
            <a:off x="4868250" y="1186475"/>
            <a:ext cx="4135800" cy="3629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Simulates lock step synchrony using a threshold logical clock</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For each step, records the the first value and the aggregate of the values submitted in the previous step</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a:t>
            </a:r>
            <a:r>
              <a:rPr lang="en">
                <a:latin typeface="Times New Roman"/>
                <a:ea typeface="Times New Roman"/>
                <a:cs typeface="Times New Roman"/>
                <a:sym typeface="Times New Roman"/>
              </a:rPr>
              <a:t>onstant space</a:t>
            </a:r>
            <a:endParaRPr>
              <a:latin typeface="Times New Roman"/>
              <a:ea typeface="Times New Roman"/>
              <a:cs typeface="Times New Roman"/>
              <a:sym typeface="Times New Roman"/>
            </a:endParaRPr>
          </a:p>
        </p:txBody>
      </p:sp>
      <p:sp>
        <p:nvSpPr>
          <p:cNvPr id="987" name="Google Shape;987;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88" name="Google Shape;988;p53"/>
          <p:cNvPicPr preferRelativeResize="0"/>
          <p:nvPr/>
        </p:nvPicPr>
        <p:blipFill rotWithShape="1">
          <a:blip r:embed="rId3">
            <a:alphaModFix/>
          </a:blip>
          <a:srcRect b="4231" l="8402" r="19165" t="16979"/>
          <a:stretch/>
        </p:blipFill>
        <p:spPr>
          <a:xfrm>
            <a:off x="0" y="1514125"/>
            <a:ext cx="4868251" cy="2978529"/>
          </a:xfrm>
          <a:prstGeom prst="rect">
            <a:avLst/>
          </a:prstGeom>
          <a:noFill/>
          <a:ln>
            <a:noFill/>
          </a:ln>
        </p:spPr>
      </p:pic>
      <p:sp>
        <p:nvSpPr>
          <p:cNvPr id="989" name="Google Shape;989;p53"/>
          <p:cNvSpPr/>
          <p:nvPr/>
        </p:nvSpPr>
        <p:spPr>
          <a:xfrm>
            <a:off x="30575" y="1771025"/>
            <a:ext cx="3725700" cy="3057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0" name="Google Shape;990;p53"/>
          <p:cNvSpPr/>
          <p:nvPr/>
        </p:nvSpPr>
        <p:spPr>
          <a:xfrm>
            <a:off x="739550" y="2032425"/>
            <a:ext cx="444900" cy="5727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1" name="Google Shape;991;p53"/>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QuePaxa Recorder is a constant space interval summary register </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98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Proposer Code</a:t>
            </a:r>
            <a:endParaRPr>
              <a:latin typeface="Times New Roman"/>
              <a:ea typeface="Times New Roman"/>
              <a:cs typeface="Times New Roman"/>
              <a:sym typeface="Times New Roman"/>
            </a:endParaRPr>
          </a:p>
        </p:txBody>
      </p:sp>
      <p:pic>
        <p:nvPicPr>
          <p:cNvPr id="997" name="Google Shape;997;p54"/>
          <p:cNvPicPr preferRelativeResize="0"/>
          <p:nvPr/>
        </p:nvPicPr>
        <p:blipFill rotWithShape="1">
          <a:blip r:embed="rId3">
            <a:alphaModFix/>
          </a:blip>
          <a:srcRect b="1367" l="21346" r="44613" t="15229"/>
          <a:stretch/>
        </p:blipFill>
        <p:spPr>
          <a:xfrm>
            <a:off x="3218050" y="417075"/>
            <a:ext cx="2901720" cy="3999175"/>
          </a:xfrm>
          <a:prstGeom prst="rect">
            <a:avLst/>
          </a:prstGeom>
          <a:noFill/>
          <a:ln>
            <a:noFill/>
          </a:ln>
        </p:spPr>
      </p:pic>
      <p:sp>
        <p:nvSpPr>
          <p:cNvPr id="998" name="Google Shape;998;p54"/>
          <p:cNvSpPr txBox="1"/>
          <p:nvPr>
            <p:ph type="title"/>
          </p:nvPr>
        </p:nvSpPr>
        <p:spPr>
          <a:xfrm>
            <a:off x="0" y="4440700"/>
            <a:ext cx="9144000" cy="6654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120">
                <a:latin typeface="Times New Roman"/>
                <a:ea typeface="Times New Roman"/>
                <a:cs typeface="Times New Roman"/>
                <a:sym typeface="Times New Roman"/>
              </a:rPr>
              <a:t>QuePaxa proposer uses RPC in 4 phases to contact Recorders </a:t>
            </a:r>
            <a:endParaRPr sz="2120">
              <a:latin typeface="Times New Roman"/>
              <a:ea typeface="Times New Roman"/>
              <a:cs typeface="Times New Roman"/>
              <a:sym typeface="Times New Roman"/>
            </a:endParaRPr>
          </a:p>
        </p:txBody>
      </p:sp>
      <p:sp>
        <p:nvSpPr>
          <p:cNvPr id="999" name="Google Shape;999;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00" name="Google Shape;1000;p54"/>
          <p:cNvSpPr/>
          <p:nvPr/>
        </p:nvSpPr>
        <p:spPr>
          <a:xfrm>
            <a:off x="3575425" y="2062950"/>
            <a:ext cx="2391000" cy="1873500"/>
          </a:xfrm>
          <a:prstGeom prst="rect">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latin typeface="Times New Roman"/>
                <a:ea typeface="Times New Roman"/>
                <a:cs typeface="Times New Roman"/>
                <a:sym typeface="Times New Roman"/>
              </a:rPr>
              <a:t>Hedging in QuePaxa</a:t>
            </a:r>
            <a:endParaRPr sz="2620">
              <a:latin typeface="Times New Roman"/>
              <a:ea typeface="Times New Roman"/>
              <a:cs typeface="Times New Roman"/>
              <a:sym typeface="Times New Roman"/>
            </a:endParaRPr>
          </a:p>
        </p:txBody>
      </p:sp>
      <p:cxnSp>
        <p:nvCxnSpPr>
          <p:cNvPr id="1006" name="Google Shape;1006;p55"/>
          <p:cNvCxnSpPr/>
          <p:nvPr/>
        </p:nvCxnSpPr>
        <p:spPr>
          <a:xfrm>
            <a:off x="1313625" y="1894425"/>
            <a:ext cx="7766100" cy="23700"/>
          </a:xfrm>
          <a:prstGeom prst="straightConnector1">
            <a:avLst/>
          </a:prstGeom>
          <a:noFill/>
          <a:ln cap="flat" cmpd="sng" w="38100">
            <a:solidFill>
              <a:srgbClr val="4A86E8"/>
            </a:solidFill>
            <a:prstDash val="solid"/>
            <a:round/>
            <a:headEnd len="med" w="med" type="none"/>
            <a:tailEnd len="med" w="med" type="none"/>
          </a:ln>
        </p:spPr>
      </p:cxnSp>
      <p:cxnSp>
        <p:nvCxnSpPr>
          <p:cNvPr id="1007" name="Google Shape;1007;p55"/>
          <p:cNvCxnSpPr/>
          <p:nvPr/>
        </p:nvCxnSpPr>
        <p:spPr>
          <a:xfrm flipH="1" rot="10800000">
            <a:off x="1335500" y="2519625"/>
            <a:ext cx="7744800" cy="21600"/>
          </a:xfrm>
          <a:prstGeom prst="straightConnector1">
            <a:avLst/>
          </a:prstGeom>
          <a:noFill/>
          <a:ln cap="flat" cmpd="sng" w="38100">
            <a:solidFill>
              <a:schemeClr val="dk2"/>
            </a:solidFill>
            <a:prstDash val="solid"/>
            <a:round/>
            <a:headEnd len="med" w="med" type="none"/>
            <a:tailEnd len="med" w="med" type="none"/>
          </a:ln>
        </p:spPr>
      </p:cxnSp>
      <p:cxnSp>
        <p:nvCxnSpPr>
          <p:cNvPr id="1008" name="Google Shape;1008;p55"/>
          <p:cNvCxnSpPr/>
          <p:nvPr/>
        </p:nvCxnSpPr>
        <p:spPr>
          <a:xfrm flipH="1" rot="10800000">
            <a:off x="1313625" y="3061275"/>
            <a:ext cx="7766100" cy="15900"/>
          </a:xfrm>
          <a:prstGeom prst="straightConnector1">
            <a:avLst/>
          </a:prstGeom>
          <a:noFill/>
          <a:ln cap="flat" cmpd="sng" w="38100">
            <a:solidFill>
              <a:schemeClr val="dk2"/>
            </a:solidFill>
            <a:prstDash val="solid"/>
            <a:round/>
            <a:headEnd len="med" w="med" type="none"/>
            <a:tailEnd len="med" w="med" type="none"/>
          </a:ln>
        </p:spPr>
      </p:cxnSp>
      <p:cxnSp>
        <p:nvCxnSpPr>
          <p:cNvPr id="1009" name="Google Shape;1009;p55"/>
          <p:cNvCxnSpPr/>
          <p:nvPr/>
        </p:nvCxnSpPr>
        <p:spPr>
          <a:xfrm flipH="1" rot="10800000">
            <a:off x="1313625" y="3594675"/>
            <a:ext cx="7690200" cy="7500"/>
          </a:xfrm>
          <a:prstGeom prst="straightConnector1">
            <a:avLst/>
          </a:prstGeom>
          <a:noFill/>
          <a:ln cap="flat" cmpd="sng" w="38100">
            <a:solidFill>
              <a:schemeClr val="dk2"/>
            </a:solidFill>
            <a:prstDash val="solid"/>
            <a:round/>
            <a:headEnd len="med" w="med" type="none"/>
            <a:tailEnd len="med" w="med" type="none"/>
          </a:ln>
        </p:spPr>
      </p:cxnSp>
      <p:cxnSp>
        <p:nvCxnSpPr>
          <p:cNvPr id="1010" name="Google Shape;1010;p55"/>
          <p:cNvCxnSpPr/>
          <p:nvPr/>
        </p:nvCxnSpPr>
        <p:spPr>
          <a:xfrm flipH="1" rot="10800000">
            <a:off x="1346450" y="4204375"/>
            <a:ext cx="7733400" cy="1200"/>
          </a:xfrm>
          <a:prstGeom prst="straightConnector1">
            <a:avLst/>
          </a:prstGeom>
          <a:noFill/>
          <a:ln cap="flat" cmpd="sng" w="38100">
            <a:solidFill>
              <a:srgbClr val="4A86E8"/>
            </a:solidFill>
            <a:prstDash val="solid"/>
            <a:round/>
            <a:headEnd len="med" w="med" type="none"/>
            <a:tailEnd len="med" w="med" type="none"/>
          </a:ln>
        </p:spPr>
      </p:cxnSp>
      <p:sp>
        <p:nvSpPr>
          <p:cNvPr id="1011" name="Google Shape;1011;p55"/>
          <p:cNvSpPr txBox="1"/>
          <p:nvPr/>
        </p:nvSpPr>
        <p:spPr>
          <a:xfrm>
            <a:off x="199075" y="17074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4A86E8"/>
                </a:solidFill>
                <a:latin typeface="Times New Roman"/>
                <a:ea typeface="Times New Roman"/>
                <a:cs typeface="Times New Roman"/>
                <a:sym typeface="Times New Roman"/>
              </a:rPr>
              <a:t>Proposer 1</a:t>
            </a:r>
            <a:endParaRPr sz="1500">
              <a:solidFill>
                <a:srgbClr val="4A86E8"/>
              </a:solidFill>
              <a:latin typeface="Times New Roman"/>
              <a:ea typeface="Times New Roman"/>
              <a:cs typeface="Times New Roman"/>
              <a:sym typeface="Times New Roman"/>
            </a:endParaRPr>
          </a:p>
        </p:txBody>
      </p:sp>
      <p:sp>
        <p:nvSpPr>
          <p:cNvPr id="1012" name="Google Shape;1012;p55"/>
          <p:cNvSpPr txBox="1"/>
          <p:nvPr/>
        </p:nvSpPr>
        <p:spPr>
          <a:xfrm>
            <a:off x="199075" y="39934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4A86E8"/>
                </a:solidFill>
                <a:latin typeface="Times New Roman"/>
                <a:ea typeface="Times New Roman"/>
                <a:cs typeface="Times New Roman"/>
                <a:sym typeface="Times New Roman"/>
              </a:rPr>
              <a:t>Proposer 2</a:t>
            </a:r>
            <a:endParaRPr sz="1500">
              <a:solidFill>
                <a:srgbClr val="4A86E8"/>
              </a:solidFill>
              <a:latin typeface="Times New Roman"/>
              <a:ea typeface="Times New Roman"/>
              <a:cs typeface="Times New Roman"/>
              <a:sym typeface="Times New Roman"/>
            </a:endParaRPr>
          </a:p>
        </p:txBody>
      </p:sp>
      <p:sp>
        <p:nvSpPr>
          <p:cNvPr id="1013" name="Google Shape;1013;p55"/>
          <p:cNvSpPr txBox="1"/>
          <p:nvPr/>
        </p:nvSpPr>
        <p:spPr>
          <a:xfrm>
            <a:off x="199075" y="23170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B4A7D6"/>
                </a:solidFill>
                <a:latin typeface="Times New Roman"/>
                <a:ea typeface="Times New Roman"/>
                <a:cs typeface="Times New Roman"/>
                <a:sym typeface="Times New Roman"/>
              </a:rPr>
              <a:t>Recorder 1</a:t>
            </a:r>
            <a:endParaRPr sz="1500">
              <a:solidFill>
                <a:srgbClr val="B4A7D6"/>
              </a:solidFill>
              <a:latin typeface="Times New Roman"/>
              <a:ea typeface="Times New Roman"/>
              <a:cs typeface="Times New Roman"/>
              <a:sym typeface="Times New Roman"/>
            </a:endParaRPr>
          </a:p>
        </p:txBody>
      </p:sp>
      <p:sp>
        <p:nvSpPr>
          <p:cNvPr id="1014" name="Google Shape;1014;p55"/>
          <p:cNvSpPr txBox="1"/>
          <p:nvPr/>
        </p:nvSpPr>
        <p:spPr>
          <a:xfrm>
            <a:off x="199075" y="28504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B4A7D6"/>
                </a:solidFill>
                <a:latin typeface="Times New Roman"/>
                <a:ea typeface="Times New Roman"/>
                <a:cs typeface="Times New Roman"/>
                <a:sym typeface="Times New Roman"/>
              </a:rPr>
              <a:t>Recorder 2</a:t>
            </a:r>
            <a:endParaRPr sz="1500">
              <a:solidFill>
                <a:srgbClr val="B4A7D6"/>
              </a:solidFill>
              <a:latin typeface="Times New Roman"/>
              <a:ea typeface="Times New Roman"/>
              <a:cs typeface="Times New Roman"/>
              <a:sym typeface="Times New Roman"/>
            </a:endParaRPr>
          </a:p>
        </p:txBody>
      </p:sp>
      <p:sp>
        <p:nvSpPr>
          <p:cNvPr id="1015" name="Google Shape;1015;p55"/>
          <p:cNvSpPr txBox="1"/>
          <p:nvPr/>
        </p:nvSpPr>
        <p:spPr>
          <a:xfrm>
            <a:off x="199075" y="3383800"/>
            <a:ext cx="11046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B4A7D6"/>
                </a:solidFill>
                <a:latin typeface="Times New Roman"/>
                <a:ea typeface="Times New Roman"/>
                <a:cs typeface="Times New Roman"/>
                <a:sym typeface="Times New Roman"/>
              </a:rPr>
              <a:t>Recorder 3</a:t>
            </a:r>
            <a:endParaRPr sz="1500">
              <a:solidFill>
                <a:srgbClr val="B4A7D6"/>
              </a:solidFill>
              <a:latin typeface="Times New Roman"/>
              <a:ea typeface="Times New Roman"/>
              <a:cs typeface="Times New Roman"/>
              <a:sym typeface="Times New Roman"/>
            </a:endParaRPr>
          </a:p>
        </p:txBody>
      </p:sp>
      <p:cxnSp>
        <p:nvCxnSpPr>
          <p:cNvPr id="1016" name="Google Shape;1016;p55"/>
          <p:cNvCxnSpPr/>
          <p:nvPr/>
        </p:nvCxnSpPr>
        <p:spPr>
          <a:xfrm>
            <a:off x="1555350" y="1887500"/>
            <a:ext cx="568800" cy="612600"/>
          </a:xfrm>
          <a:prstGeom prst="straightConnector1">
            <a:avLst/>
          </a:prstGeom>
          <a:noFill/>
          <a:ln cap="flat" cmpd="sng" w="9525">
            <a:solidFill>
              <a:schemeClr val="dk2"/>
            </a:solidFill>
            <a:prstDash val="solid"/>
            <a:round/>
            <a:headEnd len="med" w="med" type="none"/>
            <a:tailEnd len="med" w="med" type="triangle"/>
          </a:ln>
        </p:spPr>
      </p:cxnSp>
      <p:cxnSp>
        <p:nvCxnSpPr>
          <p:cNvPr id="1017" name="Google Shape;1017;p55"/>
          <p:cNvCxnSpPr/>
          <p:nvPr/>
        </p:nvCxnSpPr>
        <p:spPr>
          <a:xfrm>
            <a:off x="1566300" y="1887500"/>
            <a:ext cx="404700" cy="1224900"/>
          </a:xfrm>
          <a:prstGeom prst="straightConnector1">
            <a:avLst/>
          </a:prstGeom>
          <a:noFill/>
          <a:ln cap="flat" cmpd="sng" w="9525">
            <a:solidFill>
              <a:schemeClr val="dk2"/>
            </a:solidFill>
            <a:prstDash val="solid"/>
            <a:round/>
            <a:headEnd len="med" w="med" type="none"/>
            <a:tailEnd len="med" w="med" type="triangle"/>
          </a:ln>
        </p:spPr>
      </p:cxnSp>
      <p:cxnSp>
        <p:nvCxnSpPr>
          <p:cNvPr id="1018" name="Google Shape;1018;p55"/>
          <p:cNvCxnSpPr/>
          <p:nvPr/>
        </p:nvCxnSpPr>
        <p:spPr>
          <a:xfrm>
            <a:off x="1566300" y="1887500"/>
            <a:ext cx="721800" cy="1684500"/>
          </a:xfrm>
          <a:prstGeom prst="straightConnector1">
            <a:avLst/>
          </a:prstGeom>
          <a:noFill/>
          <a:ln cap="flat" cmpd="sng" w="9525">
            <a:solidFill>
              <a:schemeClr val="dk2"/>
            </a:solidFill>
            <a:prstDash val="solid"/>
            <a:round/>
            <a:headEnd len="med" w="med" type="none"/>
            <a:tailEnd len="med" w="med" type="triangle"/>
          </a:ln>
        </p:spPr>
      </p:cxnSp>
      <p:cxnSp>
        <p:nvCxnSpPr>
          <p:cNvPr id="1019" name="Google Shape;1019;p55"/>
          <p:cNvCxnSpPr/>
          <p:nvPr/>
        </p:nvCxnSpPr>
        <p:spPr>
          <a:xfrm flipH="1" rot="10800000">
            <a:off x="1599100" y="3593850"/>
            <a:ext cx="459300" cy="623400"/>
          </a:xfrm>
          <a:prstGeom prst="straightConnector1">
            <a:avLst/>
          </a:prstGeom>
          <a:noFill/>
          <a:ln cap="flat" cmpd="sng" w="9525">
            <a:solidFill>
              <a:schemeClr val="dk2"/>
            </a:solidFill>
            <a:prstDash val="solid"/>
            <a:round/>
            <a:headEnd len="med" w="med" type="none"/>
            <a:tailEnd len="med" w="med" type="triangle"/>
          </a:ln>
        </p:spPr>
      </p:cxnSp>
      <p:cxnSp>
        <p:nvCxnSpPr>
          <p:cNvPr id="1020" name="Google Shape;1020;p55"/>
          <p:cNvCxnSpPr/>
          <p:nvPr/>
        </p:nvCxnSpPr>
        <p:spPr>
          <a:xfrm flipH="1" rot="10800000">
            <a:off x="1588175" y="3068700"/>
            <a:ext cx="634500" cy="1159500"/>
          </a:xfrm>
          <a:prstGeom prst="straightConnector1">
            <a:avLst/>
          </a:prstGeom>
          <a:noFill/>
          <a:ln cap="flat" cmpd="sng" w="9525">
            <a:solidFill>
              <a:schemeClr val="dk2"/>
            </a:solidFill>
            <a:prstDash val="solid"/>
            <a:round/>
            <a:headEnd len="med" w="med" type="none"/>
            <a:tailEnd len="med" w="med" type="triangle"/>
          </a:ln>
        </p:spPr>
      </p:cxnSp>
      <p:cxnSp>
        <p:nvCxnSpPr>
          <p:cNvPr id="1021" name="Google Shape;1021;p55"/>
          <p:cNvCxnSpPr/>
          <p:nvPr/>
        </p:nvCxnSpPr>
        <p:spPr>
          <a:xfrm flipH="1" rot="10800000">
            <a:off x="1588175" y="2532725"/>
            <a:ext cx="372000" cy="1706400"/>
          </a:xfrm>
          <a:prstGeom prst="straightConnector1">
            <a:avLst/>
          </a:prstGeom>
          <a:noFill/>
          <a:ln cap="flat" cmpd="sng" w="9525">
            <a:solidFill>
              <a:schemeClr val="dk2"/>
            </a:solidFill>
            <a:prstDash val="solid"/>
            <a:round/>
            <a:headEnd len="med" w="med" type="none"/>
            <a:tailEnd len="med" w="med" type="triangle"/>
          </a:ln>
        </p:spPr>
      </p:cxnSp>
      <p:sp>
        <p:nvSpPr>
          <p:cNvPr id="1022" name="Google Shape;1022;p55"/>
          <p:cNvSpPr/>
          <p:nvPr/>
        </p:nvSpPr>
        <p:spPr>
          <a:xfrm>
            <a:off x="1096325" y="1439050"/>
            <a:ext cx="2318700" cy="1866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3" name="Google Shape;1023;p55"/>
          <p:cNvSpPr txBox="1"/>
          <p:nvPr/>
        </p:nvSpPr>
        <p:spPr>
          <a:xfrm>
            <a:off x="1804725" y="1186025"/>
            <a:ext cx="18594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Phase 0</a:t>
            </a:r>
            <a:endParaRPr>
              <a:latin typeface="Times New Roman"/>
              <a:ea typeface="Times New Roman"/>
              <a:cs typeface="Times New Roman"/>
              <a:sym typeface="Times New Roman"/>
            </a:endParaRPr>
          </a:p>
        </p:txBody>
      </p:sp>
      <p:cxnSp>
        <p:nvCxnSpPr>
          <p:cNvPr id="1024" name="Google Shape;1024;p55"/>
          <p:cNvCxnSpPr/>
          <p:nvPr/>
        </p:nvCxnSpPr>
        <p:spPr>
          <a:xfrm flipH="1" rot="10800000">
            <a:off x="2135050" y="1920275"/>
            <a:ext cx="612600" cy="1115700"/>
          </a:xfrm>
          <a:prstGeom prst="straightConnector1">
            <a:avLst/>
          </a:prstGeom>
          <a:noFill/>
          <a:ln cap="flat" cmpd="sng" w="9525">
            <a:solidFill>
              <a:schemeClr val="dk2"/>
            </a:solidFill>
            <a:prstDash val="solid"/>
            <a:round/>
            <a:headEnd len="med" w="med" type="none"/>
            <a:tailEnd len="med" w="med" type="triangle"/>
          </a:ln>
        </p:spPr>
      </p:cxnSp>
      <p:cxnSp>
        <p:nvCxnSpPr>
          <p:cNvPr id="1025" name="Google Shape;1025;p55"/>
          <p:cNvCxnSpPr/>
          <p:nvPr/>
        </p:nvCxnSpPr>
        <p:spPr>
          <a:xfrm flipH="1" rot="10800000">
            <a:off x="2233500" y="1942125"/>
            <a:ext cx="492300" cy="590700"/>
          </a:xfrm>
          <a:prstGeom prst="straightConnector1">
            <a:avLst/>
          </a:prstGeom>
          <a:noFill/>
          <a:ln cap="flat" cmpd="sng" w="9525">
            <a:solidFill>
              <a:schemeClr val="dk2"/>
            </a:solidFill>
            <a:prstDash val="solid"/>
            <a:round/>
            <a:headEnd len="med" w="med" type="none"/>
            <a:tailEnd len="med" w="med" type="triangle"/>
          </a:ln>
        </p:spPr>
      </p:cxnSp>
      <p:cxnSp>
        <p:nvCxnSpPr>
          <p:cNvPr id="1026" name="Google Shape;1026;p55"/>
          <p:cNvCxnSpPr/>
          <p:nvPr/>
        </p:nvCxnSpPr>
        <p:spPr>
          <a:xfrm flipH="1" rot="10800000">
            <a:off x="2364750" y="1942100"/>
            <a:ext cx="350100" cy="1684500"/>
          </a:xfrm>
          <a:prstGeom prst="straightConnector1">
            <a:avLst/>
          </a:prstGeom>
          <a:noFill/>
          <a:ln cap="flat" cmpd="sng" w="9525">
            <a:solidFill>
              <a:schemeClr val="dk2"/>
            </a:solidFill>
            <a:prstDash val="solid"/>
            <a:round/>
            <a:headEnd len="med" w="med" type="none"/>
            <a:tailEnd len="med" w="med" type="triangle"/>
          </a:ln>
        </p:spPr>
      </p:cxnSp>
      <p:cxnSp>
        <p:nvCxnSpPr>
          <p:cNvPr id="1027" name="Google Shape;1027;p55"/>
          <p:cNvCxnSpPr/>
          <p:nvPr/>
        </p:nvCxnSpPr>
        <p:spPr>
          <a:xfrm>
            <a:off x="2047550" y="2554700"/>
            <a:ext cx="590700" cy="1640700"/>
          </a:xfrm>
          <a:prstGeom prst="straightConnector1">
            <a:avLst/>
          </a:prstGeom>
          <a:noFill/>
          <a:ln cap="flat" cmpd="sng" w="9525">
            <a:solidFill>
              <a:schemeClr val="dk2"/>
            </a:solidFill>
            <a:prstDash val="solid"/>
            <a:round/>
            <a:headEnd len="med" w="med" type="none"/>
            <a:tailEnd len="med" w="med" type="triangle"/>
          </a:ln>
        </p:spPr>
      </p:cxnSp>
      <p:cxnSp>
        <p:nvCxnSpPr>
          <p:cNvPr id="1028" name="Google Shape;1028;p55"/>
          <p:cNvCxnSpPr/>
          <p:nvPr/>
        </p:nvCxnSpPr>
        <p:spPr>
          <a:xfrm>
            <a:off x="2331950" y="3068775"/>
            <a:ext cx="306300" cy="1093800"/>
          </a:xfrm>
          <a:prstGeom prst="straightConnector1">
            <a:avLst/>
          </a:prstGeom>
          <a:noFill/>
          <a:ln cap="flat" cmpd="sng" w="9525">
            <a:solidFill>
              <a:schemeClr val="dk2"/>
            </a:solidFill>
            <a:prstDash val="solid"/>
            <a:round/>
            <a:headEnd len="med" w="med" type="none"/>
            <a:tailEnd len="med" w="med" type="triangle"/>
          </a:ln>
        </p:spPr>
      </p:cxnSp>
      <p:cxnSp>
        <p:nvCxnSpPr>
          <p:cNvPr id="1029" name="Google Shape;1029;p55"/>
          <p:cNvCxnSpPr/>
          <p:nvPr/>
        </p:nvCxnSpPr>
        <p:spPr>
          <a:xfrm>
            <a:off x="2102250" y="3593800"/>
            <a:ext cx="525000" cy="601500"/>
          </a:xfrm>
          <a:prstGeom prst="straightConnector1">
            <a:avLst/>
          </a:prstGeom>
          <a:noFill/>
          <a:ln cap="flat" cmpd="sng" w="9525">
            <a:solidFill>
              <a:schemeClr val="dk2"/>
            </a:solidFill>
            <a:prstDash val="solid"/>
            <a:round/>
            <a:headEnd len="med" w="med" type="none"/>
            <a:tailEnd len="med" w="med" type="triangle"/>
          </a:ln>
        </p:spPr>
      </p:cxnSp>
      <p:sp>
        <p:nvSpPr>
          <p:cNvPr id="1030" name="Google Shape;1030;p55"/>
          <p:cNvSpPr txBox="1"/>
          <p:nvPr/>
        </p:nvSpPr>
        <p:spPr>
          <a:xfrm>
            <a:off x="1164875" y="1526925"/>
            <a:ext cx="2220300" cy="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Learn Majority Proposals</a:t>
            </a:r>
            <a:endParaRPr>
              <a:latin typeface="Times New Roman"/>
              <a:ea typeface="Times New Roman"/>
              <a:cs typeface="Times New Roman"/>
              <a:sym typeface="Times New Roman"/>
            </a:endParaRPr>
          </a:p>
        </p:txBody>
      </p:sp>
      <p:cxnSp>
        <p:nvCxnSpPr>
          <p:cNvPr id="1031" name="Google Shape;1031;p55"/>
          <p:cNvCxnSpPr/>
          <p:nvPr/>
        </p:nvCxnSpPr>
        <p:spPr>
          <a:xfrm>
            <a:off x="4049175" y="1887500"/>
            <a:ext cx="382800" cy="623400"/>
          </a:xfrm>
          <a:prstGeom prst="straightConnector1">
            <a:avLst/>
          </a:prstGeom>
          <a:noFill/>
          <a:ln cap="flat" cmpd="sng" w="9525">
            <a:solidFill>
              <a:schemeClr val="dk2"/>
            </a:solidFill>
            <a:prstDash val="solid"/>
            <a:round/>
            <a:headEnd len="med" w="med" type="none"/>
            <a:tailEnd len="med" w="med" type="triangle"/>
          </a:ln>
        </p:spPr>
      </p:cxnSp>
      <p:cxnSp>
        <p:nvCxnSpPr>
          <p:cNvPr id="1032" name="Google Shape;1032;p55"/>
          <p:cNvCxnSpPr/>
          <p:nvPr/>
        </p:nvCxnSpPr>
        <p:spPr>
          <a:xfrm>
            <a:off x="4071050" y="1920325"/>
            <a:ext cx="382800" cy="1159500"/>
          </a:xfrm>
          <a:prstGeom prst="straightConnector1">
            <a:avLst/>
          </a:prstGeom>
          <a:noFill/>
          <a:ln cap="flat" cmpd="sng" w="9525">
            <a:solidFill>
              <a:schemeClr val="dk2"/>
            </a:solidFill>
            <a:prstDash val="solid"/>
            <a:round/>
            <a:headEnd len="med" w="med" type="none"/>
            <a:tailEnd len="med" w="med" type="triangle"/>
          </a:ln>
        </p:spPr>
      </p:cxnSp>
      <p:cxnSp>
        <p:nvCxnSpPr>
          <p:cNvPr id="1033" name="Google Shape;1033;p55"/>
          <p:cNvCxnSpPr/>
          <p:nvPr/>
        </p:nvCxnSpPr>
        <p:spPr>
          <a:xfrm>
            <a:off x="4071050" y="1920325"/>
            <a:ext cx="404700" cy="1695300"/>
          </a:xfrm>
          <a:prstGeom prst="straightConnector1">
            <a:avLst/>
          </a:prstGeom>
          <a:noFill/>
          <a:ln cap="flat" cmpd="sng" w="9525">
            <a:solidFill>
              <a:schemeClr val="dk2"/>
            </a:solidFill>
            <a:prstDash val="solid"/>
            <a:round/>
            <a:headEnd len="med" w="med" type="none"/>
            <a:tailEnd len="med" w="med" type="triangle"/>
          </a:ln>
        </p:spPr>
      </p:cxnSp>
      <p:cxnSp>
        <p:nvCxnSpPr>
          <p:cNvPr id="1034" name="Google Shape;1034;p55"/>
          <p:cNvCxnSpPr/>
          <p:nvPr/>
        </p:nvCxnSpPr>
        <p:spPr>
          <a:xfrm flipH="1" rot="10800000">
            <a:off x="4421050" y="1920450"/>
            <a:ext cx="207900" cy="557700"/>
          </a:xfrm>
          <a:prstGeom prst="straightConnector1">
            <a:avLst/>
          </a:prstGeom>
          <a:noFill/>
          <a:ln cap="flat" cmpd="sng" w="9525">
            <a:solidFill>
              <a:schemeClr val="dk2"/>
            </a:solidFill>
            <a:prstDash val="solid"/>
            <a:round/>
            <a:headEnd len="med" w="med" type="none"/>
            <a:tailEnd len="med" w="med" type="triangle"/>
          </a:ln>
        </p:spPr>
      </p:cxnSp>
      <p:cxnSp>
        <p:nvCxnSpPr>
          <p:cNvPr id="1035" name="Google Shape;1035;p55"/>
          <p:cNvCxnSpPr/>
          <p:nvPr/>
        </p:nvCxnSpPr>
        <p:spPr>
          <a:xfrm flipH="1" rot="10800000">
            <a:off x="4442925" y="1953250"/>
            <a:ext cx="186000" cy="1104600"/>
          </a:xfrm>
          <a:prstGeom prst="straightConnector1">
            <a:avLst/>
          </a:prstGeom>
          <a:noFill/>
          <a:ln cap="flat" cmpd="sng" w="9525">
            <a:solidFill>
              <a:schemeClr val="dk2"/>
            </a:solidFill>
            <a:prstDash val="solid"/>
            <a:round/>
            <a:headEnd len="med" w="med" type="none"/>
            <a:tailEnd len="med" w="med" type="triangle"/>
          </a:ln>
        </p:spPr>
      </p:cxnSp>
      <p:cxnSp>
        <p:nvCxnSpPr>
          <p:cNvPr id="1036" name="Google Shape;1036;p55"/>
          <p:cNvCxnSpPr/>
          <p:nvPr/>
        </p:nvCxnSpPr>
        <p:spPr>
          <a:xfrm flipH="1" rot="10800000">
            <a:off x="4486675" y="1964050"/>
            <a:ext cx="142200" cy="1618800"/>
          </a:xfrm>
          <a:prstGeom prst="straightConnector1">
            <a:avLst/>
          </a:prstGeom>
          <a:noFill/>
          <a:ln cap="flat" cmpd="sng" w="9525">
            <a:solidFill>
              <a:schemeClr val="dk2"/>
            </a:solidFill>
            <a:prstDash val="solid"/>
            <a:round/>
            <a:headEnd len="med" w="med" type="none"/>
            <a:tailEnd len="med" w="med" type="triangle"/>
          </a:ln>
        </p:spPr>
      </p:cxnSp>
      <p:cxnSp>
        <p:nvCxnSpPr>
          <p:cNvPr id="1037" name="Google Shape;1037;p55"/>
          <p:cNvCxnSpPr/>
          <p:nvPr/>
        </p:nvCxnSpPr>
        <p:spPr>
          <a:xfrm flipH="1" rot="10800000">
            <a:off x="4092925" y="3582925"/>
            <a:ext cx="218700" cy="623400"/>
          </a:xfrm>
          <a:prstGeom prst="straightConnector1">
            <a:avLst/>
          </a:prstGeom>
          <a:noFill/>
          <a:ln cap="flat" cmpd="sng" w="9525">
            <a:solidFill>
              <a:schemeClr val="dk2"/>
            </a:solidFill>
            <a:prstDash val="solid"/>
            <a:round/>
            <a:headEnd len="med" w="med" type="none"/>
            <a:tailEnd len="med" w="med" type="triangle"/>
          </a:ln>
        </p:spPr>
      </p:cxnSp>
      <p:cxnSp>
        <p:nvCxnSpPr>
          <p:cNvPr id="1038" name="Google Shape;1038;p55"/>
          <p:cNvCxnSpPr/>
          <p:nvPr/>
        </p:nvCxnSpPr>
        <p:spPr>
          <a:xfrm flipH="1" rot="10800000">
            <a:off x="4092925" y="3112525"/>
            <a:ext cx="186000" cy="1093800"/>
          </a:xfrm>
          <a:prstGeom prst="straightConnector1">
            <a:avLst/>
          </a:prstGeom>
          <a:noFill/>
          <a:ln cap="flat" cmpd="sng" w="9525">
            <a:solidFill>
              <a:schemeClr val="dk2"/>
            </a:solidFill>
            <a:prstDash val="solid"/>
            <a:round/>
            <a:headEnd len="med" w="med" type="none"/>
            <a:tailEnd len="med" w="med" type="triangle"/>
          </a:ln>
        </p:spPr>
      </p:cxnSp>
      <p:cxnSp>
        <p:nvCxnSpPr>
          <p:cNvPr id="1039" name="Google Shape;1039;p55"/>
          <p:cNvCxnSpPr/>
          <p:nvPr/>
        </p:nvCxnSpPr>
        <p:spPr>
          <a:xfrm flipH="1" rot="10800000">
            <a:off x="4081975" y="2543725"/>
            <a:ext cx="87600" cy="1662600"/>
          </a:xfrm>
          <a:prstGeom prst="straightConnector1">
            <a:avLst/>
          </a:prstGeom>
          <a:noFill/>
          <a:ln cap="flat" cmpd="sng" w="9525">
            <a:solidFill>
              <a:schemeClr val="dk2"/>
            </a:solidFill>
            <a:prstDash val="solid"/>
            <a:round/>
            <a:headEnd len="med" w="med" type="none"/>
            <a:tailEnd len="med" w="med" type="triangle"/>
          </a:ln>
        </p:spPr>
      </p:cxnSp>
      <p:cxnSp>
        <p:nvCxnSpPr>
          <p:cNvPr id="1040" name="Google Shape;1040;p55"/>
          <p:cNvCxnSpPr/>
          <p:nvPr/>
        </p:nvCxnSpPr>
        <p:spPr>
          <a:xfrm>
            <a:off x="4300750" y="3604725"/>
            <a:ext cx="207900" cy="579600"/>
          </a:xfrm>
          <a:prstGeom prst="straightConnector1">
            <a:avLst/>
          </a:prstGeom>
          <a:noFill/>
          <a:ln cap="flat" cmpd="sng" w="9525">
            <a:solidFill>
              <a:schemeClr val="dk2"/>
            </a:solidFill>
            <a:prstDash val="solid"/>
            <a:round/>
            <a:headEnd len="med" w="med" type="none"/>
            <a:tailEnd len="med" w="med" type="triangle"/>
          </a:ln>
        </p:spPr>
      </p:cxnSp>
      <p:cxnSp>
        <p:nvCxnSpPr>
          <p:cNvPr id="1041" name="Google Shape;1041;p55"/>
          <p:cNvCxnSpPr/>
          <p:nvPr/>
        </p:nvCxnSpPr>
        <p:spPr>
          <a:xfrm>
            <a:off x="4289800" y="3134400"/>
            <a:ext cx="240600" cy="1071900"/>
          </a:xfrm>
          <a:prstGeom prst="straightConnector1">
            <a:avLst/>
          </a:prstGeom>
          <a:noFill/>
          <a:ln cap="flat" cmpd="sng" w="9525">
            <a:solidFill>
              <a:schemeClr val="dk2"/>
            </a:solidFill>
            <a:prstDash val="solid"/>
            <a:round/>
            <a:headEnd len="med" w="med" type="none"/>
            <a:tailEnd len="med" w="med" type="triangle"/>
          </a:ln>
        </p:spPr>
      </p:cxnSp>
      <p:cxnSp>
        <p:nvCxnSpPr>
          <p:cNvPr id="1042" name="Google Shape;1042;p55"/>
          <p:cNvCxnSpPr/>
          <p:nvPr/>
        </p:nvCxnSpPr>
        <p:spPr>
          <a:xfrm>
            <a:off x="4180425" y="2543775"/>
            <a:ext cx="328200" cy="1608000"/>
          </a:xfrm>
          <a:prstGeom prst="straightConnector1">
            <a:avLst/>
          </a:prstGeom>
          <a:noFill/>
          <a:ln cap="flat" cmpd="sng" w="9525">
            <a:solidFill>
              <a:schemeClr val="dk2"/>
            </a:solidFill>
            <a:prstDash val="solid"/>
            <a:round/>
            <a:headEnd len="med" w="med" type="none"/>
            <a:tailEnd len="med" w="med" type="triangle"/>
          </a:ln>
        </p:spPr>
      </p:cxnSp>
      <p:cxnSp>
        <p:nvCxnSpPr>
          <p:cNvPr id="1043" name="Google Shape;1043;p55"/>
          <p:cNvCxnSpPr/>
          <p:nvPr/>
        </p:nvCxnSpPr>
        <p:spPr>
          <a:xfrm>
            <a:off x="5573175" y="1887500"/>
            <a:ext cx="382800" cy="623400"/>
          </a:xfrm>
          <a:prstGeom prst="straightConnector1">
            <a:avLst/>
          </a:prstGeom>
          <a:noFill/>
          <a:ln cap="flat" cmpd="sng" w="9525">
            <a:solidFill>
              <a:schemeClr val="dk2"/>
            </a:solidFill>
            <a:prstDash val="solid"/>
            <a:round/>
            <a:headEnd len="med" w="med" type="none"/>
            <a:tailEnd len="med" w="med" type="triangle"/>
          </a:ln>
        </p:spPr>
      </p:cxnSp>
      <p:cxnSp>
        <p:nvCxnSpPr>
          <p:cNvPr id="1044" name="Google Shape;1044;p55"/>
          <p:cNvCxnSpPr/>
          <p:nvPr/>
        </p:nvCxnSpPr>
        <p:spPr>
          <a:xfrm>
            <a:off x="5595050" y="1920325"/>
            <a:ext cx="382800" cy="1159500"/>
          </a:xfrm>
          <a:prstGeom prst="straightConnector1">
            <a:avLst/>
          </a:prstGeom>
          <a:noFill/>
          <a:ln cap="flat" cmpd="sng" w="9525">
            <a:solidFill>
              <a:schemeClr val="dk2"/>
            </a:solidFill>
            <a:prstDash val="solid"/>
            <a:round/>
            <a:headEnd len="med" w="med" type="none"/>
            <a:tailEnd len="med" w="med" type="triangle"/>
          </a:ln>
        </p:spPr>
      </p:cxnSp>
      <p:cxnSp>
        <p:nvCxnSpPr>
          <p:cNvPr id="1045" name="Google Shape;1045;p55"/>
          <p:cNvCxnSpPr/>
          <p:nvPr/>
        </p:nvCxnSpPr>
        <p:spPr>
          <a:xfrm>
            <a:off x="5595050" y="1920325"/>
            <a:ext cx="404700" cy="1695300"/>
          </a:xfrm>
          <a:prstGeom prst="straightConnector1">
            <a:avLst/>
          </a:prstGeom>
          <a:noFill/>
          <a:ln cap="flat" cmpd="sng" w="9525">
            <a:solidFill>
              <a:schemeClr val="dk2"/>
            </a:solidFill>
            <a:prstDash val="solid"/>
            <a:round/>
            <a:headEnd len="med" w="med" type="none"/>
            <a:tailEnd len="med" w="med" type="triangle"/>
          </a:ln>
        </p:spPr>
      </p:cxnSp>
      <p:cxnSp>
        <p:nvCxnSpPr>
          <p:cNvPr id="1046" name="Google Shape;1046;p55"/>
          <p:cNvCxnSpPr/>
          <p:nvPr/>
        </p:nvCxnSpPr>
        <p:spPr>
          <a:xfrm flipH="1" rot="10800000">
            <a:off x="5945050" y="1920450"/>
            <a:ext cx="207900" cy="557700"/>
          </a:xfrm>
          <a:prstGeom prst="straightConnector1">
            <a:avLst/>
          </a:prstGeom>
          <a:noFill/>
          <a:ln cap="flat" cmpd="sng" w="9525">
            <a:solidFill>
              <a:schemeClr val="dk2"/>
            </a:solidFill>
            <a:prstDash val="solid"/>
            <a:round/>
            <a:headEnd len="med" w="med" type="none"/>
            <a:tailEnd len="med" w="med" type="triangle"/>
          </a:ln>
        </p:spPr>
      </p:cxnSp>
      <p:cxnSp>
        <p:nvCxnSpPr>
          <p:cNvPr id="1047" name="Google Shape;1047;p55"/>
          <p:cNvCxnSpPr/>
          <p:nvPr/>
        </p:nvCxnSpPr>
        <p:spPr>
          <a:xfrm flipH="1" rot="10800000">
            <a:off x="5966925" y="1953250"/>
            <a:ext cx="186000" cy="1104600"/>
          </a:xfrm>
          <a:prstGeom prst="straightConnector1">
            <a:avLst/>
          </a:prstGeom>
          <a:noFill/>
          <a:ln cap="flat" cmpd="sng" w="9525">
            <a:solidFill>
              <a:schemeClr val="dk2"/>
            </a:solidFill>
            <a:prstDash val="solid"/>
            <a:round/>
            <a:headEnd len="med" w="med" type="none"/>
            <a:tailEnd len="med" w="med" type="triangle"/>
          </a:ln>
        </p:spPr>
      </p:cxnSp>
      <p:cxnSp>
        <p:nvCxnSpPr>
          <p:cNvPr id="1048" name="Google Shape;1048;p55"/>
          <p:cNvCxnSpPr/>
          <p:nvPr/>
        </p:nvCxnSpPr>
        <p:spPr>
          <a:xfrm flipH="1" rot="10800000">
            <a:off x="6010675" y="1964050"/>
            <a:ext cx="142200" cy="1618800"/>
          </a:xfrm>
          <a:prstGeom prst="straightConnector1">
            <a:avLst/>
          </a:prstGeom>
          <a:noFill/>
          <a:ln cap="flat" cmpd="sng" w="9525">
            <a:solidFill>
              <a:schemeClr val="dk2"/>
            </a:solidFill>
            <a:prstDash val="solid"/>
            <a:round/>
            <a:headEnd len="med" w="med" type="none"/>
            <a:tailEnd len="med" w="med" type="triangle"/>
          </a:ln>
        </p:spPr>
      </p:cxnSp>
      <p:cxnSp>
        <p:nvCxnSpPr>
          <p:cNvPr id="1049" name="Google Shape;1049;p55"/>
          <p:cNvCxnSpPr/>
          <p:nvPr/>
        </p:nvCxnSpPr>
        <p:spPr>
          <a:xfrm flipH="1" rot="10800000">
            <a:off x="5616925" y="3582925"/>
            <a:ext cx="218700" cy="623400"/>
          </a:xfrm>
          <a:prstGeom prst="straightConnector1">
            <a:avLst/>
          </a:prstGeom>
          <a:noFill/>
          <a:ln cap="flat" cmpd="sng" w="9525">
            <a:solidFill>
              <a:schemeClr val="dk2"/>
            </a:solidFill>
            <a:prstDash val="solid"/>
            <a:round/>
            <a:headEnd len="med" w="med" type="none"/>
            <a:tailEnd len="med" w="med" type="triangle"/>
          </a:ln>
        </p:spPr>
      </p:cxnSp>
      <p:cxnSp>
        <p:nvCxnSpPr>
          <p:cNvPr id="1050" name="Google Shape;1050;p55"/>
          <p:cNvCxnSpPr/>
          <p:nvPr/>
        </p:nvCxnSpPr>
        <p:spPr>
          <a:xfrm flipH="1" rot="10800000">
            <a:off x="5616925" y="3112525"/>
            <a:ext cx="186000" cy="1093800"/>
          </a:xfrm>
          <a:prstGeom prst="straightConnector1">
            <a:avLst/>
          </a:prstGeom>
          <a:noFill/>
          <a:ln cap="flat" cmpd="sng" w="9525">
            <a:solidFill>
              <a:schemeClr val="dk2"/>
            </a:solidFill>
            <a:prstDash val="solid"/>
            <a:round/>
            <a:headEnd len="med" w="med" type="none"/>
            <a:tailEnd len="med" w="med" type="triangle"/>
          </a:ln>
        </p:spPr>
      </p:cxnSp>
      <p:cxnSp>
        <p:nvCxnSpPr>
          <p:cNvPr id="1051" name="Google Shape;1051;p55"/>
          <p:cNvCxnSpPr/>
          <p:nvPr/>
        </p:nvCxnSpPr>
        <p:spPr>
          <a:xfrm flipH="1" rot="10800000">
            <a:off x="5605975" y="2543725"/>
            <a:ext cx="87600" cy="1662600"/>
          </a:xfrm>
          <a:prstGeom prst="straightConnector1">
            <a:avLst/>
          </a:prstGeom>
          <a:noFill/>
          <a:ln cap="flat" cmpd="sng" w="9525">
            <a:solidFill>
              <a:schemeClr val="dk2"/>
            </a:solidFill>
            <a:prstDash val="solid"/>
            <a:round/>
            <a:headEnd len="med" w="med" type="none"/>
            <a:tailEnd len="med" w="med" type="triangle"/>
          </a:ln>
        </p:spPr>
      </p:cxnSp>
      <p:cxnSp>
        <p:nvCxnSpPr>
          <p:cNvPr id="1052" name="Google Shape;1052;p55"/>
          <p:cNvCxnSpPr/>
          <p:nvPr/>
        </p:nvCxnSpPr>
        <p:spPr>
          <a:xfrm>
            <a:off x="5824750" y="3604725"/>
            <a:ext cx="207900" cy="579600"/>
          </a:xfrm>
          <a:prstGeom prst="straightConnector1">
            <a:avLst/>
          </a:prstGeom>
          <a:noFill/>
          <a:ln cap="flat" cmpd="sng" w="9525">
            <a:solidFill>
              <a:schemeClr val="dk2"/>
            </a:solidFill>
            <a:prstDash val="solid"/>
            <a:round/>
            <a:headEnd len="med" w="med" type="none"/>
            <a:tailEnd len="med" w="med" type="triangle"/>
          </a:ln>
        </p:spPr>
      </p:cxnSp>
      <p:cxnSp>
        <p:nvCxnSpPr>
          <p:cNvPr id="1053" name="Google Shape;1053;p55"/>
          <p:cNvCxnSpPr/>
          <p:nvPr/>
        </p:nvCxnSpPr>
        <p:spPr>
          <a:xfrm>
            <a:off x="5813800" y="3134400"/>
            <a:ext cx="240600" cy="1071900"/>
          </a:xfrm>
          <a:prstGeom prst="straightConnector1">
            <a:avLst/>
          </a:prstGeom>
          <a:noFill/>
          <a:ln cap="flat" cmpd="sng" w="9525">
            <a:solidFill>
              <a:schemeClr val="dk2"/>
            </a:solidFill>
            <a:prstDash val="solid"/>
            <a:round/>
            <a:headEnd len="med" w="med" type="none"/>
            <a:tailEnd len="med" w="med" type="triangle"/>
          </a:ln>
        </p:spPr>
      </p:cxnSp>
      <p:cxnSp>
        <p:nvCxnSpPr>
          <p:cNvPr id="1054" name="Google Shape;1054;p55"/>
          <p:cNvCxnSpPr/>
          <p:nvPr/>
        </p:nvCxnSpPr>
        <p:spPr>
          <a:xfrm>
            <a:off x="5704425" y="2543775"/>
            <a:ext cx="328200" cy="1608000"/>
          </a:xfrm>
          <a:prstGeom prst="straightConnector1">
            <a:avLst/>
          </a:prstGeom>
          <a:noFill/>
          <a:ln cap="flat" cmpd="sng" w="9525">
            <a:solidFill>
              <a:schemeClr val="dk2"/>
            </a:solidFill>
            <a:prstDash val="solid"/>
            <a:round/>
            <a:headEnd len="med" w="med" type="none"/>
            <a:tailEnd len="med" w="med" type="triangle"/>
          </a:ln>
        </p:spPr>
      </p:cxnSp>
      <p:cxnSp>
        <p:nvCxnSpPr>
          <p:cNvPr id="1055" name="Google Shape;1055;p55"/>
          <p:cNvCxnSpPr/>
          <p:nvPr/>
        </p:nvCxnSpPr>
        <p:spPr>
          <a:xfrm>
            <a:off x="7097175" y="1887500"/>
            <a:ext cx="382800" cy="623400"/>
          </a:xfrm>
          <a:prstGeom prst="straightConnector1">
            <a:avLst/>
          </a:prstGeom>
          <a:noFill/>
          <a:ln cap="flat" cmpd="sng" w="9525">
            <a:solidFill>
              <a:schemeClr val="dk2"/>
            </a:solidFill>
            <a:prstDash val="solid"/>
            <a:round/>
            <a:headEnd len="med" w="med" type="none"/>
            <a:tailEnd len="med" w="med" type="triangle"/>
          </a:ln>
        </p:spPr>
      </p:cxnSp>
      <p:cxnSp>
        <p:nvCxnSpPr>
          <p:cNvPr id="1056" name="Google Shape;1056;p55"/>
          <p:cNvCxnSpPr/>
          <p:nvPr/>
        </p:nvCxnSpPr>
        <p:spPr>
          <a:xfrm>
            <a:off x="7119050" y="1920325"/>
            <a:ext cx="382800" cy="1159500"/>
          </a:xfrm>
          <a:prstGeom prst="straightConnector1">
            <a:avLst/>
          </a:prstGeom>
          <a:noFill/>
          <a:ln cap="flat" cmpd="sng" w="9525">
            <a:solidFill>
              <a:schemeClr val="dk2"/>
            </a:solidFill>
            <a:prstDash val="solid"/>
            <a:round/>
            <a:headEnd len="med" w="med" type="none"/>
            <a:tailEnd len="med" w="med" type="triangle"/>
          </a:ln>
        </p:spPr>
      </p:cxnSp>
      <p:cxnSp>
        <p:nvCxnSpPr>
          <p:cNvPr id="1057" name="Google Shape;1057;p55"/>
          <p:cNvCxnSpPr/>
          <p:nvPr/>
        </p:nvCxnSpPr>
        <p:spPr>
          <a:xfrm>
            <a:off x="7119050" y="1920325"/>
            <a:ext cx="404700" cy="1695300"/>
          </a:xfrm>
          <a:prstGeom prst="straightConnector1">
            <a:avLst/>
          </a:prstGeom>
          <a:noFill/>
          <a:ln cap="flat" cmpd="sng" w="9525">
            <a:solidFill>
              <a:schemeClr val="dk2"/>
            </a:solidFill>
            <a:prstDash val="solid"/>
            <a:round/>
            <a:headEnd len="med" w="med" type="none"/>
            <a:tailEnd len="med" w="med" type="triangle"/>
          </a:ln>
        </p:spPr>
      </p:cxnSp>
      <p:cxnSp>
        <p:nvCxnSpPr>
          <p:cNvPr id="1058" name="Google Shape;1058;p55"/>
          <p:cNvCxnSpPr/>
          <p:nvPr/>
        </p:nvCxnSpPr>
        <p:spPr>
          <a:xfrm flipH="1" rot="10800000">
            <a:off x="7469050" y="1920450"/>
            <a:ext cx="207900" cy="557700"/>
          </a:xfrm>
          <a:prstGeom prst="straightConnector1">
            <a:avLst/>
          </a:prstGeom>
          <a:noFill/>
          <a:ln cap="flat" cmpd="sng" w="9525">
            <a:solidFill>
              <a:schemeClr val="dk2"/>
            </a:solidFill>
            <a:prstDash val="solid"/>
            <a:round/>
            <a:headEnd len="med" w="med" type="none"/>
            <a:tailEnd len="med" w="med" type="triangle"/>
          </a:ln>
        </p:spPr>
      </p:cxnSp>
      <p:cxnSp>
        <p:nvCxnSpPr>
          <p:cNvPr id="1059" name="Google Shape;1059;p55"/>
          <p:cNvCxnSpPr/>
          <p:nvPr/>
        </p:nvCxnSpPr>
        <p:spPr>
          <a:xfrm flipH="1" rot="10800000">
            <a:off x="7490925" y="1953250"/>
            <a:ext cx="186000" cy="1104600"/>
          </a:xfrm>
          <a:prstGeom prst="straightConnector1">
            <a:avLst/>
          </a:prstGeom>
          <a:noFill/>
          <a:ln cap="flat" cmpd="sng" w="9525">
            <a:solidFill>
              <a:schemeClr val="dk2"/>
            </a:solidFill>
            <a:prstDash val="solid"/>
            <a:round/>
            <a:headEnd len="med" w="med" type="none"/>
            <a:tailEnd len="med" w="med" type="triangle"/>
          </a:ln>
        </p:spPr>
      </p:cxnSp>
      <p:cxnSp>
        <p:nvCxnSpPr>
          <p:cNvPr id="1060" name="Google Shape;1060;p55"/>
          <p:cNvCxnSpPr/>
          <p:nvPr/>
        </p:nvCxnSpPr>
        <p:spPr>
          <a:xfrm flipH="1" rot="10800000">
            <a:off x="7534675" y="1964050"/>
            <a:ext cx="142200" cy="1618800"/>
          </a:xfrm>
          <a:prstGeom prst="straightConnector1">
            <a:avLst/>
          </a:prstGeom>
          <a:noFill/>
          <a:ln cap="flat" cmpd="sng" w="9525">
            <a:solidFill>
              <a:schemeClr val="dk2"/>
            </a:solidFill>
            <a:prstDash val="solid"/>
            <a:round/>
            <a:headEnd len="med" w="med" type="none"/>
            <a:tailEnd len="med" w="med" type="triangle"/>
          </a:ln>
        </p:spPr>
      </p:cxnSp>
      <p:cxnSp>
        <p:nvCxnSpPr>
          <p:cNvPr id="1061" name="Google Shape;1061;p55"/>
          <p:cNvCxnSpPr/>
          <p:nvPr/>
        </p:nvCxnSpPr>
        <p:spPr>
          <a:xfrm flipH="1" rot="10800000">
            <a:off x="7140925" y="3582925"/>
            <a:ext cx="218700" cy="623400"/>
          </a:xfrm>
          <a:prstGeom prst="straightConnector1">
            <a:avLst/>
          </a:prstGeom>
          <a:noFill/>
          <a:ln cap="flat" cmpd="sng" w="9525">
            <a:solidFill>
              <a:schemeClr val="dk2"/>
            </a:solidFill>
            <a:prstDash val="solid"/>
            <a:round/>
            <a:headEnd len="med" w="med" type="none"/>
            <a:tailEnd len="med" w="med" type="triangle"/>
          </a:ln>
        </p:spPr>
      </p:cxnSp>
      <p:cxnSp>
        <p:nvCxnSpPr>
          <p:cNvPr id="1062" name="Google Shape;1062;p55"/>
          <p:cNvCxnSpPr/>
          <p:nvPr/>
        </p:nvCxnSpPr>
        <p:spPr>
          <a:xfrm flipH="1" rot="10800000">
            <a:off x="7140925" y="3112525"/>
            <a:ext cx="186000" cy="1093800"/>
          </a:xfrm>
          <a:prstGeom prst="straightConnector1">
            <a:avLst/>
          </a:prstGeom>
          <a:noFill/>
          <a:ln cap="flat" cmpd="sng" w="9525">
            <a:solidFill>
              <a:schemeClr val="dk2"/>
            </a:solidFill>
            <a:prstDash val="solid"/>
            <a:round/>
            <a:headEnd len="med" w="med" type="none"/>
            <a:tailEnd len="med" w="med" type="triangle"/>
          </a:ln>
        </p:spPr>
      </p:cxnSp>
      <p:cxnSp>
        <p:nvCxnSpPr>
          <p:cNvPr id="1063" name="Google Shape;1063;p55"/>
          <p:cNvCxnSpPr/>
          <p:nvPr/>
        </p:nvCxnSpPr>
        <p:spPr>
          <a:xfrm flipH="1" rot="10800000">
            <a:off x="7129975" y="2543725"/>
            <a:ext cx="87600" cy="1662600"/>
          </a:xfrm>
          <a:prstGeom prst="straightConnector1">
            <a:avLst/>
          </a:prstGeom>
          <a:noFill/>
          <a:ln cap="flat" cmpd="sng" w="9525">
            <a:solidFill>
              <a:schemeClr val="dk2"/>
            </a:solidFill>
            <a:prstDash val="solid"/>
            <a:round/>
            <a:headEnd len="med" w="med" type="none"/>
            <a:tailEnd len="med" w="med" type="triangle"/>
          </a:ln>
        </p:spPr>
      </p:cxnSp>
      <p:cxnSp>
        <p:nvCxnSpPr>
          <p:cNvPr id="1064" name="Google Shape;1064;p55"/>
          <p:cNvCxnSpPr/>
          <p:nvPr/>
        </p:nvCxnSpPr>
        <p:spPr>
          <a:xfrm>
            <a:off x="7348750" y="3604725"/>
            <a:ext cx="207900" cy="579600"/>
          </a:xfrm>
          <a:prstGeom prst="straightConnector1">
            <a:avLst/>
          </a:prstGeom>
          <a:noFill/>
          <a:ln cap="flat" cmpd="sng" w="9525">
            <a:solidFill>
              <a:schemeClr val="dk2"/>
            </a:solidFill>
            <a:prstDash val="solid"/>
            <a:round/>
            <a:headEnd len="med" w="med" type="none"/>
            <a:tailEnd len="med" w="med" type="triangle"/>
          </a:ln>
        </p:spPr>
      </p:cxnSp>
      <p:cxnSp>
        <p:nvCxnSpPr>
          <p:cNvPr id="1065" name="Google Shape;1065;p55"/>
          <p:cNvCxnSpPr/>
          <p:nvPr/>
        </p:nvCxnSpPr>
        <p:spPr>
          <a:xfrm>
            <a:off x="7337800" y="3134400"/>
            <a:ext cx="240600" cy="1071900"/>
          </a:xfrm>
          <a:prstGeom prst="straightConnector1">
            <a:avLst/>
          </a:prstGeom>
          <a:noFill/>
          <a:ln cap="flat" cmpd="sng" w="9525">
            <a:solidFill>
              <a:schemeClr val="dk2"/>
            </a:solidFill>
            <a:prstDash val="solid"/>
            <a:round/>
            <a:headEnd len="med" w="med" type="none"/>
            <a:tailEnd len="med" w="med" type="triangle"/>
          </a:ln>
        </p:spPr>
      </p:cxnSp>
      <p:cxnSp>
        <p:nvCxnSpPr>
          <p:cNvPr id="1066" name="Google Shape;1066;p55"/>
          <p:cNvCxnSpPr/>
          <p:nvPr/>
        </p:nvCxnSpPr>
        <p:spPr>
          <a:xfrm>
            <a:off x="7228425" y="2543775"/>
            <a:ext cx="328200" cy="1608000"/>
          </a:xfrm>
          <a:prstGeom prst="straightConnector1">
            <a:avLst/>
          </a:prstGeom>
          <a:noFill/>
          <a:ln cap="flat" cmpd="sng" w="9525">
            <a:solidFill>
              <a:schemeClr val="dk2"/>
            </a:solidFill>
            <a:prstDash val="solid"/>
            <a:round/>
            <a:headEnd len="med" w="med" type="none"/>
            <a:tailEnd len="med" w="med" type="triangle"/>
          </a:ln>
        </p:spPr>
      </p:cxnSp>
      <p:sp>
        <p:nvSpPr>
          <p:cNvPr id="1067" name="Google Shape;1067;p55"/>
          <p:cNvSpPr/>
          <p:nvPr/>
        </p:nvSpPr>
        <p:spPr>
          <a:xfrm>
            <a:off x="3842375" y="1439050"/>
            <a:ext cx="4603800" cy="1866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8" name="Google Shape;1068;p55"/>
          <p:cNvSpPr txBox="1"/>
          <p:nvPr/>
        </p:nvSpPr>
        <p:spPr>
          <a:xfrm>
            <a:off x="5157525" y="1186025"/>
            <a:ext cx="2220300" cy="445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a:latin typeface="Times New Roman"/>
                <a:ea typeface="Times New Roman"/>
                <a:cs typeface="Times New Roman"/>
                <a:sym typeface="Times New Roman"/>
              </a:rPr>
              <a:t>Phase 1-3 </a:t>
            </a:r>
            <a:endParaRPr>
              <a:latin typeface="Times New Roman"/>
              <a:ea typeface="Times New Roman"/>
              <a:cs typeface="Times New Roman"/>
              <a:sym typeface="Times New Roman"/>
            </a:endParaRPr>
          </a:p>
        </p:txBody>
      </p:sp>
      <p:sp>
        <p:nvSpPr>
          <p:cNvPr id="1069" name="Google Shape;1069;p55"/>
          <p:cNvSpPr txBox="1"/>
          <p:nvPr/>
        </p:nvSpPr>
        <p:spPr>
          <a:xfrm>
            <a:off x="5355875" y="1526925"/>
            <a:ext cx="2220300" cy="2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Information Mule</a:t>
            </a:r>
            <a:endParaRPr>
              <a:latin typeface="Times New Roman"/>
              <a:ea typeface="Times New Roman"/>
              <a:cs typeface="Times New Roman"/>
              <a:sym typeface="Times New Roman"/>
            </a:endParaRPr>
          </a:p>
        </p:txBody>
      </p:sp>
      <p:pic>
        <p:nvPicPr>
          <p:cNvPr id="1070" name="Google Shape;1070;p55"/>
          <p:cNvPicPr preferRelativeResize="0"/>
          <p:nvPr/>
        </p:nvPicPr>
        <p:blipFill rotWithShape="1">
          <a:blip r:embed="rId3">
            <a:alphaModFix/>
          </a:blip>
          <a:srcRect b="59476" l="75260" r="21764" t="35564"/>
          <a:stretch/>
        </p:blipFill>
        <p:spPr>
          <a:xfrm>
            <a:off x="4224550" y="2926625"/>
            <a:ext cx="240600" cy="284399"/>
          </a:xfrm>
          <a:prstGeom prst="rect">
            <a:avLst/>
          </a:prstGeom>
          <a:noFill/>
          <a:ln>
            <a:noFill/>
          </a:ln>
        </p:spPr>
      </p:pic>
      <p:pic>
        <p:nvPicPr>
          <p:cNvPr id="1071" name="Google Shape;1071;p55"/>
          <p:cNvPicPr preferRelativeResize="0"/>
          <p:nvPr/>
        </p:nvPicPr>
        <p:blipFill rotWithShape="1">
          <a:blip r:embed="rId3">
            <a:alphaModFix/>
          </a:blip>
          <a:srcRect b="59476" l="75260" r="21764" t="35564"/>
          <a:stretch/>
        </p:blipFill>
        <p:spPr>
          <a:xfrm>
            <a:off x="5748550" y="2926625"/>
            <a:ext cx="240600" cy="284399"/>
          </a:xfrm>
          <a:prstGeom prst="rect">
            <a:avLst/>
          </a:prstGeom>
          <a:noFill/>
          <a:ln>
            <a:noFill/>
          </a:ln>
        </p:spPr>
      </p:pic>
      <p:pic>
        <p:nvPicPr>
          <p:cNvPr id="1072" name="Google Shape;1072;p55"/>
          <p:cNvPicPr preferRelativeResize="0"/>
          <p:nvPr/>
        </p:nvPicPr>
        <p:blipFill rotWithShape="1">
          <a:blip r:embed="rId3">
            <a:alphaModFix/>
          </a:blip>
          <a:srcRect b="59476" l="75260" r="21764" t="35564"/>
          <a:stretch/>
        </p:blipFill>
        <p:spPr>
          <a:xfrm>
            <a:off x="7272550" y="2926625"/>
            <a:ext cx="240600" cy="284399"/>
          </a:xfrm>
          <a:prstGeom prst="rect">
            <a:avLst/>
          </a:prstGeom>
          <a:noFill/>
          <a:ln>
            <a:noFill/>
          </a:ln>
        </p:spPr>
      </p:pic>
      <p:sp>
        <p:nvSpPr>
          <p:cNvPr id="1073" name="Google Shape;1073;p55"/>
          <p:cNvSpPr txBox="1"/>
          <p:nvPr/>
        </p:nvSpPr>
        <p:spPr>
          <a:xfrm>
            <a:off x="-18775" y="4678450"/>
            <a:ext cx="9144000" cy="5031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900">
                <a:latin typeface="Times New Roman"/>
                <a:ea typeface="Times New Roman"/>
                <a:cs typeface="Times New Roman"/>
                <a:sym typeface="Times New Roman"/>
              </a:rPr>
              <a:t>QuePaxa supports hedging because multiple</a:t>
            </a:r>
            <a:r>
              <a:rPr lang="en" sz="1900">
                <a:latin typeface="Times New Roman"/>
                <a:ea typeface="Times New Roman"/>
                <a:cs typeface="Times New Roman"/>
                <a:sym typeface="Times New Roman"/>
              </a:rPr>
              <a:t> proposers do not cancel each other</a:t>
            </a:r>
            <a:endParaRPr sz="1900">
              <a:latin typeface="Times New Roman"/>
              <a:ea typeface="Times New Roman"/>
              <a:cs typeface="Times New Roman"/>
              <a:sym typeface="Times New Roman"/>
            </a:endParaRPr>
          </a:p>
        </p:txBody>
      </p:sp>
      <p:sp>
        <p:nvSpPr>
          <p:cNvPr id="1074" name="Google Shape;1074;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75" name="Google Shape;1075;p55"/>
          <p:cNvPicPr preferRelativeResize="0"/>
          <p:nvPr/>
        </p:nvPicPr>
        <p:blipFill>
          <a:blip r:embed="rId4">
            <a:alphaModFix/>
          </a:blip>
          <a:stretch>
            <a:fillRect/>
          </a:stretch>
        </p:blipFill>
        <p:spPr>
          <a:xfrm>
            <a:off x="2327721" y="988527"/>
            <a:ext cx="568800" cy="5281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Other Contributions</a:t>
            </a:r>
            <a:endParaRPr>
              <a:latin typeface="Times New Roman"/>
              <a:ea typeface="Times New Roman"/>
              <a:cs typeface="Times New Roman"/>
              <a:sym typeface="Times New Roman"/>
            </a:endParaRPr>
          </a:p>
        </p:txBody>
      </p:sp>
      <p:sp>
        <p:nvSpPr>
          <p:cNvPr id="1081" name="Google Shape;1081;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Multi-Armed-Bandit based hedging sequence tuning for maximum performance</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Optimizations for reducing leader bandwidth bottleneck for high performance  </a:t>
            </a:r>
            <a:endParaRPr>
              <a:latin typeface="Times New Roman"/>
              <a:ea typeface="Times New Roman"/>
              <a:cs typeface="Times New Roman"/>
              <a:sym typeface="Times New Roman"/>
            </a:endParaRPr>
          </a:p>
        </p:txBody>
      </p:sp>
      <p:sp>
        <p:nvSpPr>
          <p:cNvPr id="1082" name="Google Shape;1082;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RoadMap</a:t>
            </a:r>
            <a:endParaRPr>
              <a:latin typeface="Times New Roman"/>
              <a:ea typeface="Times New Roman"/>
              <a:cs typeface="Times New Roman"/>
              <a:sym typeface="Times New Roman"/>
            </a:endParaRPr>
          </a:p>
        </p:txBody>
      </p:sp>
      <p:sp>
        <p:nvSpPr>
          <p:cNvPr id="1088" name="Google Shape;1088;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highlight>
                  <a:schemeClr val="lt1"/>
                </a:highlight>
                <a:latin typeface="Times New Roman"/>
                <a:ea typeface="Times New Roman"/>
                <a:cs typeface="Times New Roman"/>
                <a:sym typeface="Times New Roman"/>
              </a:rPr>
              <a:t>Introduction to consensus</a:t>
            </a:r>
            <a:br>
              <a:rPr lang="en">
                <a:highlight>
                  <a:schemeClr val="lt1"/>
                </a:highlight>
                <a:latin typeface="Times New Roman"/>
                <a:ea typeface="Times New Roman"/>
                <a:cs typeface="Times New Roman"/>
                <a:sym typeface="Times New Roman"/>
              </a:rPr>
            </a:br>
            <a:endParaRPr>
              <a:highlight>
                <a:schemeClr val="lt1"/>
              </a:highlight>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Tyranny of timeouts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Parallels of QuePaxa and hedging</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QuePaxa algorithm</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b="1" lang="en">
                <a:latin typeface="Times New Roman"/>
                <a:ea typeface="Times New Roman"/>
                <a:cs typeface="Times New Roman"/>
                <a:sym typeface="Times New Roman"/>
              </a:rPr>
              <a:t>Evaluation</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1089" name="Google Shape;1089;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Evaluation</a:t>
            </a:r>
            <a:endParaRPr>
              <a:latin typeface="Times New Roman"/>
              <a:ea typeface="Times New Roman"/>
              <a:cs typeface="Times New Roman"/>
              <a:sym typeface="Times New Roman"/>
            </a:endParaRPr>
          </a:p>
        </p:txBody>
      </p:sp>
      <p:sp>
        <p:nvSpPr>
          <p:cNvPr id="1095" name="Google Shape;1095;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Can QuePaxa guarantee liveness under any timeout?</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Under normal case executions, how does QuePaxa compare with leader-based protocols?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Under adversarial conditions, does QuePaxa provide liveness?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Can QuePaxa converge to the best hedging-sequence?</a:t>
            </a:r>
            <a:r>
              <a:rPr i="1" lang="en">
                <a:latin typeface="Times New Roman"/>
                <a:ea typeface="Times New Roman"/>
                <a:cs typeface="Times New Roman"/>
                <a:sym typeface="Times New Roman"/>
              </a:rPr>
              <a:t> – please refer the paper</a:t>
            </a:r>
            <a:endParaRPr i="1">
              <a:latin typeface="Times New Roman"/>
              <a:ea typeface="Times New Roman"/>
              <a:cs typeface="Times New Roman"/>
              <a:sym typeface="Times New Roman"/>
            </a:endParaRPr>
          </a:p>
        </p:txBody>
      </p:sp>
      <p:sp>
        <p:nvSpPr>
          <p:cNvPr id="1096" name="Google Shape;1096;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Setup</a:t>
            </a:r>
            <a:endParaRPr>
              <a:latin typeface="Times New Roman"/>
              <a:ea typeface="Times New Roman"/>
              <a:cs typeface="Times New Roman"/>
              <a:sym typeface="Times New Roman"/>
            </a:endParaRPr>
          </a:p>
        </p:txBody>
      </p:sp>
      <p:sp>
        <p:nvSpPr>
          <p:cNvPr id="1102" name="Google Shape;1102;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LAN (N. Virginia)</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WAN (Tokyo, Mumbai, Singapore, Ireland, and São Paulo)</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Replicas: c4.4xlarge</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16 virtual CPUs, 30 GB memory</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Submitters: c4.2xlarge </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8 virtual CPUs, 15 GB memory</a:t>
            </a:r>
            <a:endParaRPr>
              <a:latin typeface="Times New Roman"/>
              <a:ea typeface="Times New Roman"/>
              <a:cs typeface="Times New Roman"/>
              <a:sym typeface="Times New Roman"/>
            </a:endParaRPr>
          </a:p>
        </p:txBody>
      </p:sp>
      <p:pic>
        <p:nvPicPr>
          <p:cNvPr id="1103" name="Google Shape;1103;p59"/>
          <p:cNvPicPr preferRelativeResize="0"/>
          <p:nvPr/>
        </p:nvPicPr>
        <p:blipFill>
          <a:blip r:embed="rId3">
            <a:alphaModFix/>
          </a:blip>
          <a:stretch>
            <a:fillRect/>
          </a:stretch>
        </p:blipFill>
        <p:spPr>
          <a:xfrm>
            <a:off x="7363696" y="3776900"/>
            <a:ext cx="954504" cy="572700"/>
          </a:xfrm>
          <a:prstGeom prst="rect">
            <a:avLst/>
          </a:prstGeom>
          <a:noFill/>
          <a:ln>
            <a:noFill/>
          </a:ln>
        </p:spPr>
      </p:pic>
      <p:sp>
        <p:nvSpPr>
          <p:cNvPr id="1104" name="Google Shape;1104;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60"/>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Effect of Hedging in Quepaxa</a:t>
            </a:r>
            <a:endParaRPr>
              <a:latin typeface="Times New Roman"/>
              <a:ea typeface="Times New Roman"/>
              <a:cs typeface="Times New Roman"/>
              <a:sym typeface="Times New Roman"/>
            </a:endParaRPr>
          </a:p>
        </p:txBody>
      </p:sp>
      <p:pic>
        <p:nvPicPr>
          <p:cNvPr id="1110" name="Google Shape;1110;p60"/>
          <p:cNvPicPr preferRelativeResize="0"/>
          <p:nvPr/>
        </p:nvPicPr>
        <p:blipFill rotWithShape="1">
          <a:blip r:embed="rId3">
            <a:alphaModFix/>
          </a:blip>
          <a:srcRect b="37526" l="28528" r="15946" t="34729"/>
          <a:stretch/>
        </p:blipFill>
        <p:spPr>
          <a:xfrm>
            <a:off x="2388900" y="572750"/>
            <a:ext cx="4435248" cy="1246601"/>
          </a:xfrm>
          <a:prstGeom prst="rect">
            <a:avLst/>
          </a:prstGeom>
          <a:noFill/>
          <a:ln>
            <a:noFill/>
          </a:ln>
        </p:spPr>
      </p:pic>
      <p:pic>
        <p:nvPicPr>
          <p:cNvPr id="1111" name="Google Shape;1111;p60"/>
          <p:cNvPicPr preferRelativeResize="0"/>
          <p:nvPr/>
        </p:nvPicPr>
        <p:blipFill rotWithShape="1">
          <a:blip r:embed="rId3">
            <a:alphaModFix/>
          </a:blip>
          <a:srcRect b="1081" l="37896" r="15943" t="90609"/>
          <a:stretch/>
        </p:blipFill>
        <p:spPr>
          <a:xfrm>
            <a:off x="3143025" y="1780875"/>
            <a:ext cx="3681125" cy="372724"/>
          </a:xfrm>
          <a:prstGeom prst="rect">
            <a:avLst/>
          </a:prstGeom>
          <a:noFill/>
          <a:ln>
            <a:noFill/>
          </a:ln>
        </p:spPr>
      </p:pic>
      <p:sp>
        <p:nvSpPr>
          <p:cNvPr id="1112" name="Google Shape;1112;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13" name="Google Shape;1113;p60"/>
          <p:cNvSpPr txBox="1"/>
          <p:nvPr/>
        </p:nvSpPr>
        <p:spPr>
          <a:xfrm>
            <a:off x="884700" y="1012025"/>
            <a:ext cx="1123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Throughput</a:t>
            </a:r>
            <a:endParaRPr/>
          </a:p>
        </p:txBody>
      </p:sp>
      <p:sp>
        <p:nvSpPr>
          <p:cNvPr id="1114" name="Google Shape;1114;p60"/>
          <p:cNvSpPr/>
          <p:nvPr/>
        </p:nvSpPr>
        <p:spPr>
          <a:xfrm>
            <a:off x="4659900" y="156075"/>
            <a:ext cx="218700" cy="6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5" name="Google Shape;1115;p60"/>
          <p:cNvSpPr/>
          <p:nvPr/>
        </p:nvSpPr>
        <p:spPr>
          <a:xfrm>
            <a:off x="3143025" y="563750"/>
            <a:ext cx="4348800" cy="3726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6" name="Google Shape;1116;p60"/>
          <p:cNvSpPr/>
          <p:nvPr/>
        </p:nvSpPr>
        <p:spPr>
          <a:xfrm>
            <a:off x="4807700" y="636725"/>
            <a:ext cx="2016600" cy="19848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7" name="Google Shape;1117;p60"/>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QuePaxa is live for any hedging delay</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61"/>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Effect of Hedging in Quepaxa</a:t>
            </a:r>
            <a:endParaRPr>
              <a:latin typeface="Times New Roman"/>
              <a:ea typeface="Times New Roman"/>
              <a:cs typeface="Times New Roman"/>
              <a:sym typeface="Times New Roman"/>
            </a:endParaRPr>
          </a:p>
        </p:txBody>
      </p:sp>
      <p:pic>
        <p:nvPicPr>
          <p:cNvPr id="1123" name="Google Shape;1123;p61"/>
          <p:cNvPicPr preferRelativeResize="0"/>
          <p:nvPr/>
        </p:nvPicPr>
        <p:blipFill rotWithShape="1">
          <a:blip r:embed="rId3">
            <a:alphaModFix/>
          </a:blip>
          <a:srcRect b="37526" l="28686" r="15945" t="34729"/>
          <a:stretch/>
        </p:blipFill>
        <p:spPr>
          <a:xfrm>
            <a:off x="2401475" y="572750"/>
            <a:ext cx="4422677" cy="1246601"/>
          </a:xfrm>
          <a:prstGeom prst="rect">
            <a:avLst/>
          </a:prstGeom>
          <a:noFill/>
          <a:ln>
            <a:noFill/>
          </a:ln>
        </p:spPr>
      </p:pic>
      <p:pic>
        <p:nvPicPr>
          <p:cNvPr id="1124" name="Google Shape;1124;p61"/>
          <p:cNvPicPr preferRelativeResize="0"/>
          <p:nvPr/>
        </p:nvPicPr>
        <p:blipFill rotWithShape="1">
          <a:blip r:embed="rId3">
            <a:alphaModFix/>
          </a:blip>
          <a:srcRect b="1081" l="28171" r="15943" t="63912"/>
          <a:stretch/>
        </p:blipFill>
        <p:spPr>
          <a:xfrm>
            <a:off x="2367575" y="1802550"/>
            <a:ext cx="4456574" cy="1570250"/>
          </a:xfrm>
          <a:prstGeom prst="rect">
            <a:avLst/>
          </a:prstGeom>
          <a:noFill/>
          <a:ln>
            <a:noFill/>
          </a:ln>
        </p:spPr>
      </p:pic>
      <p:sp>
        <p:nvSpPr>
          <p:cNvPr id="1125" name="Google Shape;1125;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26" name="Google Shape;1126;p61"/>
          <p:cNvSpPr txBox="1"/>
          <p:nvPr/>
        </p:nvSpPr>
        <p:spPr>
          <a:xfrm>
            <a:off x="884700" y="1012025"/>
            <a:ext cx="1123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Throughput</a:t>
            </a:r>
            <a:endParaRPr/>
          </a:p>
        </p:txBody>
      </p:sp>
      <p:sp>
        <p:nvSpPr>
          <p:cNvPr id="1127" name="Google Shape;1127;p61"/>
          <p:cNvSpPr txBox="1"/>
          <p:nvPr/>
        </p:nvSpPr>
        <p:spPr>
          <a:xfrm>
            <a:off x="771475" y="2307425"/>
            <a:ext cx="1769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Bandwidth Cost</a:t>
            </a:r>
            <a:endParaRPr/>
          </a:p>
        </p:txBody>
      </p:sp>
      <p:sp>
        <p:nvSpPr>
          <p:cNvPr id="1128" name="Google Shape;1128;p61"/>
          <p:cNvSpPr/>
          <p:nvPr/>
        </p:nvSpPr>
        <p:spPr>
          <a:xfrm>
            <a:off x="3089050" y="1819350"/>
            <a:ext cx="2086800" cy="20514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9" name="Google Shape;1129;p61"/>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QuePaxa has an additional overhead only when hedging delay &lt; RTT</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Tyranny of Timeout Problems in Consensus</a:t>
            </a:r>
            <a:endParaRPr>
              <a:latin typeface="Times New Roman"/>
              <a:ea typeface="Times New Roman"/>
              <a:cs typeface="Times New Roman"/>
              <a:sym typeface="Times New Roman"/>
            </a:endParaRPr>
          </a:p>
        </p:txBody>
      </p:sp>
      <p:sp>
        <p:nvSpPr>
          <p:cNvPr id="136" name="Google Shape;136;p17"/>
          <p:cNvSpPr/>
          <p:nvPr/>
        </p:nvSpPr>
        <p:spPr>
          <a:xfrm>
            <a:off x="23350" y="2214725"/>
            <a:ext cx="2937300" cy="891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Timeout based view change</a:t>
            </a:r>
            <a:endParaRPr>
              <a:latin typeface="Times New Roman"/>
              <a:ea typeface="Times New Roman"/>
              <a:cs typeface="Times New Roman"/>
              <a:sym typeface="Times New Roman"/>
            </a:endParaRPr>
          </a:p>
        </p:txBody>
      </p:sp>
      <p:sp>
        <p:nvSpPr>
          <p:cNvPr id="137" name="Google Shape;137;p17"/>
          <p:cNvSpPr/>
          <p:nvPr/>
        </p:nvSpPr>
        <p:spPr>
          <a:xfrm>
            <a:off x="3071350" y="2214725"/>
            <a:ext cx="2937300" cy="891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Conservative timeouts</a:t>
            </a:r>
            <a:endParaRPr>
              <a:latin typeface="Times New Roman"/>
              <a:ea typeface="Times New Roman"/>
              <a:cs typeface="Times New Roman"/>
              <a:sym typeface="Times New Roman"/>
            </a:endParaRPr>
          </a:p>
        </p:txBody>
      </p:sp>
      <p:sp>
        <p:nvSpPr>
          <p:cNvPr id="138" name="Google Shape;138;p17"/>
          <p:cNvSpPr/>
          <p:nvPr/>
        </p:nvSpPr>
        <p:spPr>
          <a:xfrm>
            <a:off x="6119350" y="2214725"/>
            <a:ext cx="2937300" cy="891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Manually configured timeouts</a:t>
            </a:r>
            <a:endParaRPr>
              <a:latin typeface="Times New Roman"/>
              <a:ea typeface="Times New Roman"/>
              <a:cs typeface="Times New Roman"/>
              <a:sym typeface="Times New Roman"/>
            </a:endParaRPr>
          </a:p>
        </p:txBody>
      </p:sp>
      <p:sp>
        <p:nvSpPr>
          <p:cNvPr id="139" name="Google Shape;139;p17"/>
          <p:cNvSpPr/>
          <p:nvPr/>
        </p:nvSpPr>
        <p:spPr>
          <a:xfrm>
            <a:off x="23350" y="2214725"/>
            <a:ext cx="2937300" cy="8910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Timeout based view change</a:t>
            </a:r>
            <a:endParaRPr>
              <a:latin typeface="Times New Roman"/>
              <a:ea typeface="Times New Roman"/>
              <a:cs typeface="Times New Roman"/>
              <a:sym typeface="Times New Roman"/>
            </a:endParaRPr>
          </a:p>
        </p:txBody>
      </p:sp>
      <p:sp>
        <p:nvSpPr>
          <p:cNvPr id="140" name="Google Shape;14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62"/>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latin typeface="Times New Roman"/>
                <a:ea typeface="Times New Roman"/>
                <a:cs typeface="Times New Roman"/>
                <a:sym typeface="Times New Roman"/>
              </a:rPr>
              <a:t>Effect of Hedging in Quepaxa</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latin typeface="Times New Roman"/>
              <a:ea typeface="Times New Roman"/>
              <a:cs typeface="Times New Roman"/>
              <a:sym typeface="Times New Roman"/>
            </a:endParaRPr>
          </a:p>
        </p:txBody>
      </p:sp>
      <p:pic>
        <p:nvPicPr>
          <p:cNvPr id="1135" name="Google Shape;1135;p62"/>
          <p:cNvPicPr preferRelativeResize="0"/>
          <p:nvPr/>
        </p:nvPicPr>
        <p:blipFill rotWithShape="1">
          <a:blip r:embed="rId3">
            <a:alphaModFix/>
          </a:blip>
          <a:srcRect b="37526" l="28258" r="15950" t="34729"/>
          <a:stretch/>
        </p:blipFill>
        <p:spPr>
          <a:xfrm>
            <a:off x="2367575" y="572750"/>
            <a:ext cx="4456574" cy="1246601"/>
          </a:xfrm>
          <a:prstGeom prst="rect">
            <a:avLst/>
          </a:prstGeom>
          <a:noFill/>
          <a:ln>
            <a:noFill/>
          </a:ln>
        </p:spPr>
      </p:pic>
      <p:pic>
        <p:nvPicPr>
          <p:cNvPr id="1136" name="Google Shape;1136;p62"/>
          <p:cNvPicPr preferRelativeResize="0"/>
          <p:nvPr/>
        </p:nvPicPr>
        <p:blipFill rotWithShape="1">
          <a:blip r:embed="rId3">
            <a:alphaModFix/>
          </a:blip>
          <a:srcRect b="8791" l="28171" r="15943" t="64288"/>
          <a:stretch/>
        </p:blipFill>
        <p:spPr>
          <a:xfrm>
            <a:off x="2367575" y="1819350"/>
            <a:ext cx="4456574" cy="1207524"/>
          </a:xfrm>
          <a:prstGeom prst="rect">
            <a:avLst/>
          </a:prstGeom>
          <a:noFill/>
          <a:ln>
            <a:noFill/>
          </a:ln>
        </p:spPr>
      </p:pic>
      <p:pic>
        <p:nvPicPr>
          <p:cNvPr id="1137" name="Google Shape;1137;p62"/>
          <p:cNvPicPr preferRelativeResize="0"/>
          <p:nvPr/>
        </p:nvPicPr>
        <p:blipFill rotWithShape="1">
          <a:blip r:embed="rId4">
            <a:alphaModFix/>
          </a:blip>
          <a:srcRect b="65950" l="29410" r="16033" t="7141"/>
          <a:stretch/>
        </p:blipFill>
        <p:spPr>
          <a:xfrm>
            <a:off x="2471825" y="3068275"/>
            <a:ext cx="4352323" cy="1207524"/>
          </a:xfrm>
          <a:prstGeom prst="rect">
            <a:avLst/>
          </a:prstGeom>
          <a:noFill/>
          <a:ln>
            <a:noFill/>
          </a:ln>
        </p:spPr>
      </p:pic>
      <p:pic>
        <p:nvPicPr>
          <p:cNvPr id="1138" name="Google Shape;1138;p62"/>
          <p:cNvPicPr preferRelativeResize="0"/>
          <p:nvPr/>
        </p:nvPicPr>
        <p:blipFill rotWithShape="1">
          <a:blip r:embed="rId3">
            <a:alphaModFix/>
          </a:blip>
          <a:srcRect b="1081" l="37896" r="15943" t="90609"/>
          <a:stretch/>
        </p:blipFill>
        <p:spPr>
          <a:xfrm>
            <a:off x="3143025" y="4295475"/>
            <a:ext cx="3681125" cy="372724"/>
          </a:xfrm>
          <a:prstGeom prst="rect">
            <a:avLst/>
          </a:prstGeom>
          <a:noFill/>
          <a:ln>
            <a:noFill/>
          </a:ln>
        </p:spPr>
      </p:pic>
      <p:sp>
        <p:nvSpPr>
          <p:cNvPr id="1139" name="Google Shape;1139;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40" name="Google Shape;1140;p62"/>
          <p:cNvSpPr txBox="1"/>
          <p:nvPr/>
        </p:nvSpPr>
        <p:spPr>
          <a:xfrm>
            <a:off x="884700" y="1012025"/>
            <a:ext cx="1123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Throughput</a:t>
            </a:r>
            <a:endParaRPr/>
          </a:p>
        </p:txBody>
      </p:sp>
      <p:sp>
        <p:nvSpPr>
          <p:cNvPr id="1141" name="Google Shape;1141;p62"/>
          <p:cNvSpPr txBox="1"/>
          <p:nvPr/>
        </p:nvSpPr>
        <p:spPr>
          <a:xfrm>
            <a:off x="771475" y="2307425"/>
            <a:ext cx="1769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Bandwidth Cost</a:t>
            </a:r>
            <a:endParaRPr/>
          </a:p>
        </p:txBody>
      </p:sp>
      <p:sp>
        <p:nvSpPr>
          <p:cNvPr id="1142" name="Google Shape;1142;p62"/>
          <p:cNvSpPr txBox="1"/>
          <p:nvPr/>
        </p:nvSpPr>
        <p:spPr>
          <a:xfrm>
            <a:off x="771475" y="3602825"/>
            <a:ext cx="1769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Recovery Time</a:t>
            </a:r>
            <a:endParaRPr/>
          </a:p>
        </p:txBody>
      </p:sp>
      <p:sp>
        <p:nvSpPr>
          <p:cNvPr id="1143" name="Google Shape;1143;p62"/>
          <p:cNvSpPr/>
          <p:nvPr/>
        </p:nvSpPr>
        <p:spPr>
          <a:xfrm>
            <a:off x="3143025" y="3611750"/>
            <a:ext cx="3840300" cy="3726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4" name="Google Shape;1144;p62"/>
          <p:cNvSpPr/>
          <p:nvPr/>
        </p:nvSpPr>
        <p:spPr>
          <a:xfrm>
            <a:off x="5728825" y="3002150"/>
            <a:ext cx="1254600" cy="12075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5" name="Google Shape;1145;p62"/>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QuePaxa has low recovery time</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6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Normal case execution in a WAN (see paper for LAN)</a:t>
            </a:r>
            <a:endParaRPr>
              <a:latin typeface="Times New Roman"/>
              <a:ea typeface="Times New Roman"/>
              <a:cs typeface="Times New Roman"/>
              <a:sym typeface="Times New Roman"/>
            </a:endParaRPr>
          </a:p>
        </p:txBody>
      </p:sp>
      <p:sp>
        <p:nvSpPr>
          <p:cNvPr id="1151" name="Google Shape;1151;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52" name="Google Shape;1152;p63"/>
          <p:cNvPicPr preferRelativeResize="0"/>
          <p:nvPr/>
        </p:nvPicPr>
        <p:blipFill rotWithShape="1">
          <a:blip r:embed="rId3">
            <a:alphaModFix/>
          </a:blip>
          <a:srcRect b="13449" l="19192" r="39604" t="25362"/>
          <a:stretch/>
        </p:blipFill>
        <p:spPr>
          <a:xfrm>
            <a:off x="2181075" y="688400"/>
            <a:ext cx="4785974" cy="3997901"/>
          </a:xfrm>
          <a:prstGeom prst="rect">
            <a:avLst/>
          </a:prstGeom>
          <a:noFill/>
          <a:ln>
            <a:noFill/>
          </a:ln>
        </p:spPr>
      </p:pic>
      <p:sp>
        <p:nvSpPr>
          <p:cNvPr id="1153" name="Google Shape;1153;p63"/>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QuePaxa performs comparable to Multi Paxos</a:t>
            </a:r>
            <a:endParaRPr sz="2000">
              <a:latin typeface="Times New Roman"/>
              <a:ea typeface="Times New Roman"/>
              <a:cs typeface="Times New Roman"/>
              <a:sym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Performance under adversarial networks</a:t>
            </a:r>
            <a:endParaRPr>
              <a:latin typeface="Times New Roman"/>
              <a:ea typeface="Times New Roman"/>
              <a:cs typeface="Times New Roman"/>
              <a:sym typeface="Times New Roman"/>
            </a:endParaRPr>
          </a:p>
        </p:txBody>
      </p:sp>
      <p:pic>
        <p:nvPicPr>
          <p:cNvPr id="1159" name="Google Shape;1159;p64"/>
          <p:cNvPicPr preferRelativeResize="0"/>
          <p:nvPr/>
        </p:nvPicPr>
        <p:blipFill rotWithShape="1">
          <a:blip r:embed="rId3">
            <a:alphaModFix/>
          </a:blip>
          <a:srcRect b="23701" l="22739" r="11005" t="26072"/>
          <a:stretch/>
        </p:blipFill>
        <p:spPr>
          <a:xfrm>
            <a:off x="704000" y="1328725"/>
            <a:ext cx="7447598" cy="3175724"/>
          </a:xfrm>
          <a:prstGeom prst="rect">
            <a:avLst/>
          </a:prstGeom>
          <a:noFill/>
          <a:ln>
            <a:noFill/>
          </a:ln>
        </p:spPr>
      </p:pic>
      <p:sp>
        <p:nvSpPr>
          <p:cNvPr id="1160" name="Google Shape;1160;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61" name="Google Shape;1161;p64"/>
          <p:cNvSpPr/>
          <p:nvPr/>
        </p:nvSpPr>
        <p:spPr>
          <a:xfrm>
            <a:off x="1776325" y="3124075"/>
            <a:ext cx="6265200" cy="3726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2" name="Google Shape;1162;p64"/>
          <p:cNvSpPr/>
          <p:nvPr/>
        </p:nvSpPr>
        <p:spPr>
          <a:xfrm>
            <a:off x="1614025" y="1554350"/>
            <a:ext cx="1225200" cy="2007900"/>
          </a:xfrm>
          <a:prstGeom prst="rect">
            <a:avLst/>
          </a:prstGeom>
          <a:noFill/>
          <a:ln cap="flat" cmpd="sng" w="38100">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3" name="Google Shape;1163;p64"/>
          <p:cNvSpPr/>
          <p:nvPr/>
        </p:nvSpPr>
        <p:spPr>
          <a:xfrm>
            <a:off x="25325" y="4676325"/>
            <a:ext cx="9118800" cy="467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Times New Roman"/>
                <a:ea typeface="Times New Roman"/>
                <a:cs typeface="Times New Roman"/>
                <a:sym typeface="Times New Roman"/>
              </a:rPr>
              <a:t>QuePaxa is live under asynchrony</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16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Conclusion</a:t>
            </a:r>
            <a:endParaRPr>
              <a:latin typeface="Times New Roman"/>
              <a:ea typeface="Times New Roman"/>
              <a:cs typeface="Times New Roman"/>
              <a:sym typeface="Times New Roman"/>
            </a:endParaRPr>
          </a:p>
        </p:txBody>
      </p:sp>
      <p:sp>
        <p:nvSpPr>
          <p:cNvPr id="1169" name="Google Shape;1169;p65"/>
          <p:cNvSpPr txBox="1"/>
          <p:nvPr>
            <p:ph idx="1" type="body"/>
          </p:nvPr>
        </p:nvSpPr>
        <p:spPr>
          <a:xfrm>
            <a:off x="311700" y="1152475"/>
            <a:ext cx="8520600" cy="3770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QuePaxa eliminates timeout from liveness guarantees and supports hedging</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QuePaxa provides Multi-Paxos / Raft equivalent performance under normal case</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QuePaxa is resilient to </a:t>
            </a:r>
            <a:r>
              <a:rPr lang="en">
                <a:latin typeface="Times New Roman"/>
                <a:ea typeface="Times New Roman"/>
                <a:cs typeface="Times New Roman"/>
                <a:sym typeface="Times New Roman"/>
              </a:rPr>
              <a:t>adversarial</a:t>
            </a:r>
            <a:r>
              <a:rPr lang="en">
                <a:latin typeface="Times New Roman"/>
                <a:ea typeface="Times New Roman"/>
                <a:cs typeface="Times New Roman"/>
                <a:sym typeface="Times New Roman"/>
              </a:rPr>
              <a:t> network conditions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u="sng">
                <a:solidFill>
                  <a:schemeClr val="hlink"/>
                </a:solidFill>
                <a:latin typeface="Times New Roman"/>
                <a:ea typeface="Times New Roman"/>
                <a:cs typeface="Times New Roman"/>
                <a:sym typeface="Times New Roman"/>
                <a:hlinkClick r:id="rId3"/>
              </a:rPr>
              <a:t>https://github.com/dedis/quepaxa</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sp>
        <p:nvSpPr>
          <p:cNvPr id="1170" name="Google Shape;117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71" name="Google Shape;1171;p65"/>
          <p:cNvPicPr preferRelativeResize="0"/>
          <p:nvPr/>
        </p:nvPicPr>
        <p:blipFill>
          <a:blip r:embed="rId4">
            <a:alphaModFix/>
          </a:blip>
          <a:stretch>
            <a:fillRect/>
          </a:stretch>
        </p:blipFill>
        <p:spPr>
          <a:xfrm>
            <a:off x="4059200" y="2954176"/>
            <a:ext cx="2358077" cy="13264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6200">
                <a:latin typeface="Times New Roman"/>
                <a:ea typeface="Times New Roman"/>
                <a:cs typeface="Times New Roman"/>
                <a:sym typeface="Times New Roman"/>
              </a:rPr>
              <a:t>Supplementary</a:t>
            </a:r>
            <a:endParaRPr sz="6200">
              <a:latin typeface="Times New Roman"/>
              <a:ea typeface="Times New Roman"/>
              <a:cs typeface="Times New Roman"/>
              <a:sym typeface="Times New Roman"/>
            </a:endParaRPr>
          </a:p>
        </p:txBody>
      </p:sp>
      <p:sp>
        <p:nvSpPr>
          <p:cNvPr id="1177" name="Google Shape;1177;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Hedging delay vs Timeout</a:t>
            </a:r>
            <a:endParaRPr>
              <a:latin typeface="Times New Roman"/>
              <a:ea typeface="Times New Roman"/>
              <a:cs typeface="Times New Roman"/>
              <a:sym typeface="Times New Roman"/>
            </a:endParaRPr>
          </a:p>
        </p:txBody>
      </p:sp>
      <p:sp>
        <p:nvSpPr>
          <p:cNvPr id="1183" name="Google Shape;1183;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Timeouts initiate failure-recovery processes that interfere with normal progress if triggered early</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a premature Raft view change halts the prior leader’s progress.  </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Hedging initiates non-destructive concurrency: </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launching a second QuePaxa proposer does not prevent the first from still completing the round.  </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QuePaxa hedging delays can be zero without losing liveness</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but the cost is redundant messaging</a:t>
            </a:r>
            <a:endParaRPr>
              <a:latin typeface="Times New Roman"/>
              <a:ea typeface="Times New Roman"/>
              <a:cs typeface="Times New Roman"/>
              <a:sym typeface="Times New Roman"/>
            </a:endParaRPr>
          </a:p>
        </p:txBody>
      </p:sp>
      <p:sp>
        <p:nvSpPr>
          <p:cNvPr id="1184" name="Google Shape;1184;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sp>
        <p:nvSpPr>
          <p:cNvPr id="1189" name="Google Shape;1189;p6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tCast vs </a:t>
            </a:r>
            <a:r>
              <a:rPr lang="en">
                <a:latin typeface="Times New Roman"/>
                <a:ea typeface="Times New Roman"/>
                <a:cs typeface="Times New Roman"/>
                <a:sym typeface="Times New Roman"/>
              </a:rPr>
              <a:t>other Broadcast</a:t>
            </a:r>
            <a:r>
              <a:rPr lang="en">
                <a:latin typeface="Times New Roman"/>
                <a:ea typeface="Times New Roman"/>
                <a:cs typeface="Times New Roman"/>
                <a:sym typeface="Times New Roman"/>
              </a:rPr>
              <a:t> </a:t>
            </a:r>
            <a:r>
              <a:rPr lang="en">
                <a:latin typeface="Times New Roman"/>
                <a:ea typeface="Times New Roman"/>
                <a:cs typeface="Times New Roman"/>
                <a:sym typeface="Times New Roman"/>
              </a:rPr>
              <a:t>flavours</a:t>
            </a:r>
            <a:endParaRPr>
              <a:latin typeface="Times New Roman"/>
              <a:ea typeface="Times New Roman"/>
              <a:cs typeface="Times New Roman"/>
              <a:sym typeface="Times New Roman"/>
            </a:endParaRPr>
          </a:p>
        </p:txBody>
      </p:sp>
      <p:sp>
        <p:nvSpPr>
          <p:cNvPr id="1190" name="Google Shape;1190;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Font typeface="Times New Roman"/>
              <a:buChar char="●"/>
            </a:pPr>
            <a:r>
              <a:rPr lang="en">
                <a:latin typeface="Times New Roman"/>
                <a:ea typeface="Times New Roman"/>
                <a:cs typeface="Times New Roman"/>
                <a:sym typeface="Times New Roman"/>
              </a:rPr>
              <a:t>Best effort broadcast: If a correct process broadcasts a message m, then every correct process eventually delivers m.</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34327" lvl="0" marL="457200" rtl="0" algn="l">
              <a:spcBef>
                <a:spcPts val="0"/>
              </a:spcBef>
              <a:spcAft>
                <a:spcPts val="0"/>
              </a:spcAft>
              <a:buSzPct val="100000"/>
              <a:buFont typeface="Times New Roman"/>
              <a:buChar char="●"/>
            </a:pPr>
            <a:r>
              <a:rPr lang="en">
                <a:latin typeface="Times New Roman"/>
                <a:ea typeface="Times New Roman"/>
                <a:cs typeface="Times New Roman"/>
                <a:sym typeface="Times New Roman"/>
              </a:rPr>
              <a:t>Reliable broadcast: : If a message m is delivered by some correct process, then m is eventually delivered by every correct process.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34327" lvl="0" marL="457200" rtl="0" algn="l">
              <a:spcBef>
                <a:spcPts val="0"/>
              </a:spcBef>
              <a:spcAft>
                <a:spcPts val="0"/>
              </a:spcAft>
              <a:buSzPct val="100000"/>
              <a:buFont typeface="Times New Roman"/>
              <a:buChar char="●"/>
            </a:pPr>
            <a:r>
              <a:rPr lang="en">
                <a:latin typeface="Times New Roman"/>
                <a:ea typeface="Times New Roman"/>
                <a:cs typeface="Times New Roman"/>
                <a:sym typeface="Times New Roman"/>
              </a:rPr>
              <a:t>Uniform reliable broadcast: If a message m is delivered by some process (whether correct or faulty), then m is eventually delivered by every correct process.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34327" lvl="0" marL="457200" rtl="0" algn="l">
              <a:spcBef>
                <a:spcPts val="0"/>
              </a:spcBef>
              <a:spcAft>
                <a:spcPts val="0"/>
              </a:spcAft>
              <a:buSzPct val="100000"/>
              <a:buFont typeface="Times New Roman"/>
              <a:buChar char="●"/>
            </a:pPr>
            <a:r>
              <a:rPr lang="en">
                <a:latin typeface="Times New Roman"/>
                <a:ea typeface="Times New Roman"/>
                <a:cs typeface="Times New Roman"/>
                <a:sym typeface="Times New Roman"/>
              </a:rPr>
              <a:t>Byzantine consistent broadcast: delivered m is the same for all receivers.</a:t>
            </a:r>
            <a:br>
              <a:rPr lang="en">
                <a:latin typeface="Times New Roman"/>
                <a:ea typeface="Times New Roman"/>
                <a:cs typeface="Times New Roman"/>
                <a:sym typeface="Times New Roman"/>
              </a:rPr>
            </a:br>
            <a:endParaRPr>
              <a:latin typeface="Times New Roman"/>
              <a:ea typeface="Times New Roman"/>
              <a:cs typeface="Times New Roman"/>
              <a:sym typeface="Times New Roman"/>
            </a:endParaRPr>
          </a:p>
          <a:p>
            <a:pPr indent="-334327" lvl="0" marL="457200" rtl="0" algn="l">
              <a:spcBef>
                <a:spcPts val="0"/>
              </a:spcBef>
              <a:spcAft>
                <a:spcPts val="0"/>
              </a:spcAft>
              <a:buSzPct val="100000"/>
              <a:buFont typeface="Times New Roman"/>
              <a:buChar char="●"/>
            </a:pPr>
            <a:r>
              <a:rPr lang="en">
                <a:latin typeface="Times New Roman"/>
                <a:ea typeface="Times New Roman"/>
                <a:cs typeface="Times New Roman"/>
                <a:sym typeface="Times New Roman"/>
              </a:rPr>
              <a:t>Byzantine reliable broadcast: all correct parties deliver some request or none delivers any (Bracha’s broadcast)</a:t>
            </a:r>
            <a:endParaRPr>
              <a:latin typeface="Times New Roman"/>
              <a:ea typeface="Times New Roman"/>
              <a:cs typeface="Times New Roman"/>
              <a:sym typeface="Times New Roman"/>
            </a:endParaRPr>
          </a:p>
        </p:txBody>
      </p:sp>
      <p:sp>
        <p:nvSpPr>
          <p:cNvPr id="1191" name="Google Shape;1191;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tCast</a:t>
            </a:r>
            <a:endParaRPr>
              <a:latin typeface="Times New Roman"/>
              <a:ea typeface="Times New Roman"/>
              <a:cs typeface="Times New Roman"/>
              <a:sym typeface="Times New Roman"/>
            </a:endParaRPr>
          </a:p>
        </p:txBody>
      </p:sp>
      <p:sp>
        <p:nvSpPr>
          <p:cNvPr id="1197" name="Google Shape;1197;p6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tcast property 1: each node learns a majority of proposals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tcast property 2: each node learns a proposal that all nodes know to exist</a:t>
            </a:r>
            <a:endParaRPr>
              <a:latin typeface="Times New Roman"/>
              <a:ea typeface="Times New Roman"/>
              <a:cs typeface="Times New Roman"/>
              <a:sym typeface="Times New Roman"/>
            </a:endParaRPr>
          </a:p>
        </p:txBody>
      </p:sp>
      <p:sp>
        <p:nvSpPr>
          <p:cNvPr id="1198" name="Google Shape;1198;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99" name="Google Shape;1199;p69"/>
          <p:cNvPicPr preferRelativeResize="0"/>
          <p:nvPr/>
        </p:nvPicPr>
        <p:blipFill rotWithShape="1">
          <a:blip r:embed="rId3">
            <a:alphaModFix/>
          </a:blip>
          <a:srcRect b="47385" l="39379" r="36219" t="30492"/>
          <a:stretch/>
        </p:blipFill>
        <p:spPr>
          <a:xfrm>
            <a:off x="2129225" y="2083650"/>
            <a:ext cx="4425374" cy="22566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QuePaxa</a:t>
            </a:r>
            <a:r>
              <a:rPr lang="en">
                <a:latin typeface="Times New Roman"/>
                <a:ea typeface="Times New Roman"/>
                <a:cs typeface="Times New Roman"/>
                <a:sym typeface="Times New Roman"/>
              </a:rPr>
              <a:t> vs Common Core</a:t>
            </a:r>
            <a:endParaRPr>
              <a:latin typeface="Times New Roman"/>
              <a:ea typeface="Times New Roman"/>
              <a:cs typeface="Times New Roman"/>
              <a:sym typeface="Times New Roman"/>
            </a:endParaRPr>
          </a:p>
        </p:txBody>
      </p:sp>
      <p:sp>
        <p:nvSpPr>
          <p:cNvPr id="1205" name="Google Shape;1205;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Common core allows all replicas to create a common core (n-f proposals), such that each node knows that there are n-f proposals known by everyone, however, no node exactly knows which n-f proposals are common. In the </a:t>
            </a:r>
            <a:r>
              <a:rPr lang="en" sz="1900">
                <a:latin typeface="Times New Roman"/>
                <a:ea typeface="Times New Roman"/>
                <a:cs typeface="Times New Roman"/>
                <a:sym typeface="Times New Roman"/>
              </a:rPr>
              <a:t>literature</a:t>
            </a:r>
            <a:r>
              <a:rPr lang="en" sz="1900">
                <a:latin typeface="Times New Roman"/>
                <a:ea typeface="Times New Roman"/>
                <a:cs typeface="Times New Roman"/>
                <a:sym typeface="Times New Roman"/>
              </a:rPr>
              <a:t>, common core is used in binary consensus.</a:t>
            </a:r>
            <a:br>
              <a:rPr lang="en" sz="1900">
                <a:latin typeface="Times New Roman"/>
                <a:ea typeface="Times New Roman"/>
                <a:cs typeface="Times New Roman"/>
                <a:sym typeface="Times New Roman"/>
              </a:rPr>
            </a:b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In contrast, tcast-based QuePaxa allows nodes to not only create a common core but also pinpoint which n-f proposals are common. Nodes reach multi-valued consensus using the set relationship we mentioned.</a:t>
            </a:r>
            <a:endParaRPr sz="1900">
              <a:latin typeface="Times New Roman"/>
              <a:ea typeface="Times New Roman"/>
              <a:cs typeface="Times New Roman"/>
              <a:sym typeface="Times New Roman"/>
            </a:endParaRPr>
          </a:p>
        </p:txBody>
      </p:sp>
      <p:sp>
        <p:nvSpPr>
          <p:cNvPr id="1206" name="Google Shape;1206;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71"/>
          <p:cNvSpPr txBox="1"/>
          <p:nvPr>
            <p:ph type="title"/>
          </p:nvPr>
        </p:nvSpPr>
        <p:spPr>
          <a:xfrm>
            <a:off x="1593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Overhead of Multiple Proposers</a:t>
            </a:r>
            <a:endParaRPr>
              <a:latin typeface="Times New Roman"/>
              <a:ea typeface="Times New Roman"/>
              <a:cs typeface="Times New Roman"/>
              <a:sym typeface="Times New Roman"/>
            </a:endParaRPr>
          </a:p>
        </p:txBody>
      </p:sp>
      <p:pic>
        <p:nvPicPr>
          <p:cNvPr id="1212" name="Google Shape;1212;p71"/>
          <p:cNvPicPr preferRelativeResize="0"/>
          <p:nvPr/>
        </p:nvPicPr>
        <p:blipFill rotWithShape="1">
          <a:blip r:embed="rId3">
            <a:alphaModFix/>
          </a:blip>
          <a:srcRect b="37526" l="28258" r="15950" t="34729"/>
          <a:stretch/>
        </p:blipFill>
        <p:spPr>
          <a:xfrm>
            <a:off x="2367575" y="877550"/>
            <a:ext cx="4456574" cy="1246601"/>
          </a:xfrm>
          <a:prstGeom prst="rect">
            <a:avLst/>
          </a:prstGeom>
          <a:noFill/>
          <a:ln>
            <a:noFill/>
          </a:ln>
        </p:spPr>
      </p:pic>
      <p:pic>
        <p:nvPicPr>
          <p:cNvPr id="1213" name="Google Shape;1213;p71"/>
          <p:cNvPicPr preferRelativeResize="0"/>
          <p:nvPr/>
        </p:nvPicPr>
        <p:blipFill rotWithShape="1">
          <a:blip r:embed="rId3">
            <a:alphaModFix/>
          </a:blip>
          <a:srcRect b="8791" l="28171" r="15943" t="64288"/>
          <a:stretch/>
        </p:blipFill>
        <p:spPr>
          <a:xfrm>
            <a:off x="2367575" y="2124150"/>
            <a:ext cx="4456574" cy="1207524"/>
          </a:xfrm>
          <a:prstGeom prst="rect">
            <a:avLst/>
          </a:prstGeom>
          <a:noFill/>
          <a:ln>
            <a:noFill/>
          </a:ln>
        </p:spPr>
      </p:pic>
      <p:pic>
        <p:nvPicPr>
          <p:cNvPr id="1214" name="Google Shape;1214;p71"/>
          <p:cNvPicPr preferRelativeResize="0"/>
          <p:nvPr/>
        </p:nvPicPr>
        <p:blipFill rotWithShape="1">
          <a:blip r:embed="rId3">
            <a:alphaModFix/>
          </a:blip>
          <a:srcRect b="1081" l="37896" r="15943" t="90609"/>
          <a:stretch/>
        </p:blipFill>
        <p:spPr>
          <a:xfrm>
            <a:off x="3143025" y="3304875"/>
            <a:ext cx="3681125" cy="372724"/>
          </a:xfrm>
          <a:prstGeom prst="rect">
            <a:avLst/>
          </a:prstGeom>
          <a:noFill/>
          <a:ln>
            <a:noFill/>
          </a:ln>
        </p:spPr>
      </p:pic>
      <p:sp>
        <p:nvSpPr>
          <p:cNvPr id="1215" name="Google Shape;1215;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16" name="Google Shape;1216;p71"/>
          <p:cNvSpPr txBox="1"/>
          <p:nvPr/>
        </p:nvSpPr>
        <p:spPr>
          <a:xfrm>
            <a:off x="884700" y="1316825"/>
            <a:ext cx="1123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Throughput</a:t>
            </a:r>
            <a:endParaRPr/>
          </a:p>
        </p:txBody>
      </p:sp>
      <p:sp>
        <p:nvSpPr>
          <p:cNvPr id="1217" name="Google Shape;1217;p71"/>
          <p:cNvSpPr txBox="1"/>
          <p:nvPr/>
        </p:nvSpPr>
        <p:spPr>
          <a:xfrm>
            <a:off x="771475" y="2612225"/>
            <a:ext cx="1769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Bandwidth Cost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8"/>
          <p:cNvSpPr txBox="1"/>
          <p:nvPr>
            <p:ph type="title"/>
          </p:nvPr>
        </p:nvSpPr>
        <p:spPr>
          <a:xfrm>
            <a:off x="311700" y="149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latin typeface="Times New Roman"/>
                <a:ea typeface="Times New Roman"/>
                <a:cs typeface="Times New Roman"/>
                <a:sym typeface="Times New Roman"/>
              </a:rPr>
              <a:t>Timeout based view change [Multi-Paxos]</a:t>
            </a:r>
            <a:endParaRPr>
              <a:latin typeface="Times New Roman"/>
              <a:ea typeface="Times New Roman"/>
              <a:cs typeface="Times New Roman"/>
              <a:sym typeface="Times New Roman"/>
            </a:endParaRPr>
          </a:p>
        </p:txBody>
      </p:sp>
      <p:cxnSp>
        <p:nvCxnSpPr>
          <p:cNvPr id="146" name="Google Shape;146;p18"/>
          <p:cNvCxnSpPr/>
          <p:nvPr/>
        </p:nvCxnSpPr>
        <p:spPr>
          <a:xfrm>
            <a:off x="438875" y="1218400"/>
            <a:ext cx="7924800" cy="50100"/>
          </a:xfrm>
          <a:prstGeom prst="straightConnector1">
            <a:avLst/>
          </a:prstGeom>
          <a:noFill/>
          <a:ln cap="flat" cmpd="sng" w="38100">
            <a:solidFill>
              <a:schemeClr val="accent1"/>
            </a:solidFill>
            <a:prstDash val="solid"/>
            <a:round/>
            <a:headEnd len="med" w="med" type="none"/>
            <a:tailEnd len="med" w="med" type="none"/>
          </a:ln>
        </p:spPr>
      </p:cxnSp>
      <p:cxnSp>
        <p:nvCxnSpPr>
          <p:cNvPr id="147" name="Google Shape;147;p18"/>
          <p:cNvCxnSpPr/>
          <p:nvPr/>
        </p:nvCxnSpPr>
        <p:spPr>
          <a:xfrm>
            <a:off x="438875" y="1980400"/>
            <a:ext cx="7903800" cy="9900"/>
          </a:xfrm>
          <a:prstGeom prst="straightConnector1">
            <a:avLst/>
          </a:prstGeom>
          <a:noFill/>
          <a:ln cap="flat" cmpd="sng" w="38100">
            <a:solidFill>
              <a:schemeClr val="accent1"/>
            </a:solidFill>
            <a:prstDash val="solid"/>
            <a:round/>
            <a:headEnd len="med" w="med" type="none"/>
            <a:tailEnd len="med" w="med" type="none"/>
          </a:ln>
        </p:spPr>
      </p:cxnSp>
      <p:cxnSp>
        <p:nvCxnSpPr>
          <p:cNvPr id="148" name="Google Shape;148;p18"/>
          <p:cNvCxnSpPr/>
          <p:nvPr/>
        </p:nvCxnSpPr>
        <p:spPr>
          <a:xfrm>
            <a:off x="438875" y="2742400"/>
            <a:ext cx="7903800" cy="9900"/>
          </a:xfrm>
          <a:prstGeom prst="straightConnector1">
            <a:avLst/>
          </a:prstGeom>
          <a:noFill/>
          <a:ln cap="flat" cmpd="sng" w="38100">
            <a:solidFill>
              <a:schemeClr val="accent1"/>
            </a:solidFill>
            <a:prstDash val="solid"/>
            <a:round/>
            <a:headEnd len="med" w="med" type="none"/>
            <a:tailEnd len="med" w="med" type="none"/>
          </a:ln>
        </p:spPr>
      </p:cxnSp>
      <p:cxnSp>
        <p:nvCxnSpPr>
          <p:cNvPr id="149" name="Google Shape;149;p18"/>
          <p:cNvCxnSpPr/>
          <p:nvPr/>
        </p:nvCxnSpPr>
        <p:spPr>
          <a:xfrm>
            <a:off x="438875" y="3504400"/>
            <a:ext cx="7903800" cy="9900"/>
          </a:xfrm>
          <a:prstGeom prst="straightConnector1">
            <a:avLst/>
          </a:prstGeom>
          <a:noFill/>
          <a:ln cap="flat" cmpd="sng" w="38100">
            <a:solidFill>
              <a:schemeClr val="accent1"/>
            </a:solidFill>
            <a:prstDash val="solid"/>
            <a:round/>
            <a:headEnd len="med" w="med" type="none"/>
            <a:tailEnd len="med" w="med" type="none"/>
          </a:ln>
        </p:spPr>
      </p:cxnSp>
      <p:sp>
        <p:nvSpPr>
          <p:cNvPr id="150" name="Google Shape;150;p18"/>
          <p:cNvSpPr txBox="1"/>
          <p:nvPr/>
        </p:nvSpPr>
        <p:spPr>
          <a:xfrm>
            <a:off x="349525" y="811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51" name="Google Shape;151;p18"/>
          <p:cNvSpPr txBox="1"/>
          <p:nvPr/>
        </p:nvSpPr>
        <p:spPr>
          <a:xfrm>
            <a:off x="35000" y="1001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R1</a:t>
            </a:r>
            <a:endParaRPr/>
          </a:p>
        </p:txBody>
      </p:sp>
      <p:sp>
        <p:nvSpPr>
          <p:cNvPr id="152" name="Google Shape;152;p18"/>
          <p:cNvSpPr txBox="1"/>
          <p:nvPr/>
        </p:nvSpPr>
        <p:spPr>
          <a:xfrm>
            <a:off x="35000" y="1763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R2</a:t>
            </a:r>
            <a:endParaRPr/>
          </a:p>
        </p:txBody>
      </p:sp>
      <p:sp>
        <p:nvSpPr>
          <p:cNvPr id="153" name="Google Shape;153;p18"/>
          <p:cNvSpPr txBox="1"/>
          <p:nvPr/>
        </p:nvSpPr>
        <p:spPr>
          <a:xfrm>
            <a:off x="35000" y="2525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R3</a:t>
            </a:r>
            <a:endParaRPr/>
          </a:p>
        </p:txBody>
      </p:sp>
      <p:sp>
        <p:nvSpPr>
          <p:cNvPr id="154" name="Google Shape;154;p18"/>
          <p:cNvSpPr txBox="1"/>
          <p:nvPr/>
        </p:nvSpPr>
        <p:spPr>
          <a:xfrm>
            <a:off x="35000" y="3287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R4</a:t>
            </a:r>
            <a:endParaRPr/>
          </a:p>
        </p:txBody>
      </p:sp>
      <p:sp>
        <p:nvSpPr>
          <p:cNvPr id="155" name="Google Shape;155;p18"/>
          <p:cNvSpPr txBox="1"/>
          <p:nvPr/>
        </p:nvSpPr>
        <p:spPr>
          <a:xfrm>
            <a:off x="3891300" y="3834075"/>
            <a:ext cx="864000" cy="2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1</a:t>
            </a:r>
            <a:endParaRPr/>
          </a:p>
        </p:txBody>
      </p:sp>
      <p:cxnSp>
        <p:nvCxnSpPr>
          <p:cNvPr id="156" name="Google Shape;156;p18"/>
          <p:cNvCxnSpPr/>
          <p:nvPr/>
        </p:nvCxnSpPr>
        <p:spPr>
          <a:xfrm>
            <a:off x="911387" y="1227912"/>
            <a:ext cx="444900" cy="746700"/>
          </a:xfrm>
          <a:prstGeom prst="straightConnector1">
            <a:avLst/>
          </a:prstGeom>
          <a:noFill/>
          <a:ln cap="flat" cmpd="sng" w="9525">
            <a:solidFill>
              <a:schemeClr val="dk2"/>
            </a:solidFill>
            <a:prstDash val="solid"/>
            <a:round/>
            <a:headEnd len="med" w="med" type="none"/>
            <a:tailEnd len="med" w="med" type="triangle"/>
          </a:ln>
        </p:spPr>
      </p:cxnSp>
      <p:cxnSp>
        <p:nvCxnSpPr>
          <p:cNvPr id="157" name="Google Shape;157;p18"/>
          <p:cNvCxnSpPr/>
          <p:nvPr/>
        </p:nvCxnSpPr>
        <p:spPr>
          <a:xfrm>
            <a:off x="911387" y="1227912"/>
            <a:ext cx="554400" cy="1523400"/>
          </a:xfrm>
          <a:prstGeom prst="straightConnector1">
            <a:avLst/>
          </a:prstGeom>
          <a:noFill/>
          <a:ln cap="flat" cmpd="sng" w="9525">
            <a:solidFill>
              <a:schemeClr val="dk2"/>
            </a:solidFill>
            <a:prstDash val="solid"/>
            <a:round/>
            <a:headEnd len="med" w="med" type="none"/>
            <a:tailEnd len="med" w="med" type="triangle"/>
          </a:ln>
        </p:spPr>
      </p:cxnSp>
      <p:cxnSp>
        <p:nvCxnSpPr>
          <p:cNvPr id="158" name="Google Shape;158;p18"/>
          <p:cNvCxnSpPr/>
          <p:nvPr/>
        </p:nvCxnSpPr>
        <p:spPr>
          <a:xfrm>
            <a:off x="911387" y="1227912"/>
            <a:ext cx="576300" cy="2245200"/>
          </a:xfrm>
          <a:prstGeom prst="straightConnector1">
            <a:avLst/>
          </a:prstGeom>
          <a:noFill/>
          <a:ln cap="flat" cmpd="sng" w="9525">
            <a:solidFill>
              <a:schemeClr val="dk2"/>
            </a:solidFill>
            <a:prstDash val="solid"/>
            <a:round/>
            <a:headEnd len="med" w="med" type="none"/>
            <a:tailEnd len="med" w="med" type="triangle"/>
          </a:ln>
        </p:spPr>
      </p:cxnSp>
      <p:pic>
        <p:nvPicPr>
          <p:cNvPr id="159" name="Google Shape;159;p18"/>
          <p:cNvPicPr preferRelativeResize="0"/>
          <p:nvPr/>
        </p:nvPicPr>
        <p:blipFill>
          <a:blip r:embed="rId3">
            <a:alphaModFix/>
          </a:blip>
          <a:stretch>
            <a:fillRect/>
          </a:stretch>
        </p:blipFill>
        <p:spPr>
          <a:xfrm>
            <a:off x="419204" y="793638"/>
            <a:ext cx="628536" cy="353550"/>
          </a:xfrm>
          <a:prstGeom prst="rect">
            <a:avLst/>
          </a:prstGeom>
          <a:noFill/>
          <a:ln>
            <a:noFill/>
          </a:ln>
        </p:spPr>
      </p:pic>
      <p:sp>
        <p:nvSpPr>
          <p:cNvPr id="160" name="Google Shape;160;p18"/>
          <p:cNvSpPr txBox="1"/>
          <p:nvPr/>
        </p:nvSpPr>
        <p:spPr>
          <a:xfrm>
            <a:off x="4196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cxnSp>
        <p:nvCxnSpPr>
          <p:cNvPr id="161" name="Google Shape;161;p18"/>
          <p:cNvCxnSpPr/>
          <p:nvPr/>
        </p:nvCxnSpPr>
        <p:spPr>
          <a:xfrm flipH="1" rot="10800000">
            <a:off x="1445200" y="1263650"/>
            <a:ext cx="665700" cy="2297700"/>
          </a:xfrm>
          <a:prstGeom prst="straightConnector1">
            <a:avLst/>
          </a:prstGeom>
          <a:noFill/>
          <a:ln cap="flat" cmpd="sng" w="9525">
            <a:solidFill>
              <a:schemeClr val="dk2"/>
            </a:solidFill>
            <a:prstDash val="solid"/>
            <a:round/>
            <a:headEnd len="med" w="med" type="none"/>
            <a:tailEnd len="med" w="med" type="triangle"/>
          </a:ln>
        </p:spPr>
      </p:cxnSp>
      <p:cxnSp>
        <p:nvCxnSpPr>
          <p:cNvPr id="162" name="Google Shape;162;p18"/>
          <p:cNvCxnSpPr/>
          <p:nvPr/>
        </p:nvCxnSpPr>
        <p:spPr>
          <a:xfrm flipH="1" rot="10800000">
            <a:off x="1465675" y="1263550"/>
            <a:ext cx="623400" cy="1465800"/>
          </a:xfrm>
          <a:prstGeom prst="straightConnector1">
            <a:avLst/>
          </a:prstGeom>
          <a:noFill/>
          <a:ln cap="flat" cmpd="sng" w="9525">
            <a:solidFill>
              <a:schemeClr val="dk2"/>
            </a:solidFill>
            <a:prstDash val="solid"/>
            <a:round/>
            <a:headEnd len="med" w="med" type="none"/>
            <a:tailEnd len="med" w="med" type="triangle"/>
          </a:ln>
        </p:spPr>
      </p:cxnSp>
      <p:cxnSp>
        <p:nvCxnSpPr>
          <p:cNvPr id="163" name="Google Shape;163;p18"/>
          <p:cNvCxnSpPr/>
          <p:nvPr/>
        </p:nvCxnSpPr>
        <p:spPr>
          <a:xfrm flipH="1" rot="10800000">
            <a:off x="1367225" y="1285525"/>
            <a:ext cx="721800" cy="689100"/>
          </a:xfrm>
          <a:prstGeom prst="straightConnector1">
            <a:avLst/>
          </a:prstGeom>
          <a:noFill/>
          <a:ln cap="flat" cmpd="sng" w="9525">
            <a:solidFill>
              <a:schemeClr val="dk2"/>
            </a:solidFill>
            <a:prstDash val="solid"/>
            <a:round/>
            <a:headEnd len="med" w="med" type="none"/>
            <a:tailEnd len="med" w="med" type="triangle"/>
          </a:ln>
        </p:spPr>
      </p:cxnSp>
      <p:sp>
        <p:nvSpPr>
          <p:cNvPr id="164" name="Google Shape;164;p18"/>
          <p:cNvSpPr txBox="1"/>
          <p:nvPr/>
        </p:nvSpPr>
        <p:spPr>
          <a:xfrm>
            <a:off x="17150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sp>
        <p:nvSpPr>
          <p:cNvPr id="165" name="Google Shape;165;p18"/>
          <p:cNvSpPr txBox="1"/>
          <p:nvPr/>
        </p:nvSpPr>
        <p:spPr>
          <a:xfrm>
            <a:off x="1943650" y="8943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Commit</a:t>
            </a:r>
            <a:endParaRPr/>
          </a:p>
        </p:txBody>
      </p:sp>
      <p:sp>
        <p:nvSpPr>
          <p:cNvPr id="166" name="Google Shape;166;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67" name="Google Shape;167;p18"/>
          <p:cNvCxnSpPr/>
          <p:nvPr/>
        </p:nvCxnSpPr>
        <p:spPr>
          <a:xfrm>
            <a:off x="2892587" y="1227912"/>
            <a:ext cx="444900" cy="746700"/>
          </a:xfrm>
          <a:prstGeom prst="straightConnector1">
            <a:avLst/>
          </a:prstGeom>
          <a:noFill/>
          <a:ln cap="flat" cmpd="sng" w="9525">
            <a:solidFill>
              <a:schemeClr val="dk2"/>
            </a:solidFill>
            <a:prstDash val="solid"/>
            <a:round/>
            <a:headEnd len="med" w="med" type="none"/>
            <a:tailEnd len="med" w="med" type="triangle"/>
          </a:ln>
        </p:spPr>
      </p:cxnSp>
      <p:cxnSp>
        <p:nvCxnSpPr>
          <p:cNvPr id="168" name="Google Shape;168;p18"/>
          <p:cNvCxnSpPr/>
          <p:nvPr/>
        </p:nvCxnSpPr>
        <p:spPr>
          <a:xfrm>
            <a:off x="2892587" y="1227912"/>
            <a:ext cx="554400" cy="1523400"/>
          </a:xfrm>
          <a:prstGeom prst="straightConnector1">
            <a:avLst/>
          </a:prstGeom>
          <a:noFill/>
          <a:ln cap="flat" cmpd="sng" w="9525">
            <a:solidFill>
              <a:schemeClr val="dk2"/>
            </a:solidFill>
            <a:prstDash val="solid"/>
            <a:round/>
            <a:headEnd len="med" w="med" type="none"/>
            <a:tailEnd len="med" w="med" type="triangle"/>
          </a:ln>
        </p:spPr>
      </p:cxnSp>
      <p:cxnSp>
        <p:nvCxnSpPr>
          <p:cNvPr id="169" name="Google Shape;169;p18"/>
          <p:cNvCxnSpPr/>
          <p:nvPr/>
        </p:nvCxnSpPr>
        <p:spPr>
          <a:xfrm>
            <a:off x="2892587" y="1227912"/>
            <a:ext cx="576300" cy="2245200"/>
          </a:xfrm>
          <a:prstGeom prst="straightConnector1">
            <a:avLst/>
          </a:prstGeom>
          <a:noFill/>
          <a:ln cap="flat" cmpd="sng" w="9525">
            <a:solidFill>
              <a:schemeClr val="dk2"/>
            </a:solidFill>
            <a:prstDash val="solid"/>
            <a:round/>
            <a:headEnd len="med" w="med" type="none"/>
            <a:tailEnd len="med" w="med" type="triangle"/>
          </a:ln>
        </p:spPr>
      </p:cxnSp>
      <p:sp>
        <p:nvSpPr>
          <p:cNvPr id="170" name="Google Shape;170;p18"/>
          <p:cNvSpPr txBox="1"/>
          <p:nvPr/>
        </p:nvSpPr>
        <p:spPr>
          <a:xfrm>
            <a:off x="24770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cxnSp>
        <p:nvCxnSpPr>
          <p:cNvPr id="171" name="Google Shape;171;p18"/>
          <p:cNvCxnSpPr/>
          <p:nvPr/>
        </p:nvCxnSpPr>
        <p:spPr>
          <a:xfrm flipH="1" rot="10800000">
            <a:off x="3426400" y="1263650"/>
            <a:ext cx="665700" cy="2297700"/>
          </a:xfrm>
          <a:prstGeom prst="straightConnector1">
            <a:avLst/>
          </a:prstGeom>
          <a:noFill/>
          <a:ln cap="flat" cmpd="sng" w="9525">
            <a:solidFill>
              <a:schemeClr val="dk2"/>
            </a:solidFill>
            <a:prstDash val="solid"/>
            <a:round/>
            <a:headEnd len="med" w="med" type="none"/>
            <a:tailEnd len="med" w="med" type="triangle"/>
          </a:ln>
        </p:spPr>
      </p:cxnSp>
      <p:cxnSp>
        <p:nvCxnSpPr>
          <p:cNvPr id="172" name="Google Shape;172;p18"/>
          <p:cNvCxnSpPr/>
          <p:nvPr/>
        </p:nvCxnSpPr>
        <p:spPr>
          <a:xfrm flipH="1" rot="10800000">
            <a:off x="3446875" y="1263550"/>
            <a:ext cx="623400" cy="1465800"/>
          </a:xfrm>
          <a:prstGeom prst="straightConnector1">
            <a:avLst/>
          </a:prstGeom>
          <a:noFill/>
          <a:ln cap="flat" cmpd="sng" w="9525">
            <a:solidFill>
              <a:schemeClr val="dk2"/>
            </a:solidFill>
            <a:prstDash val="solid"/>
            <a:round/>
            <a:headEnd len="med" w="med" type="none"/>
            <a:tailEnd len="med" w="med" type="triangle"/>
          </a:ln>
        </p:spPr>
      </p:cxnSp>
      <p:cxnSp>
        <p:nvCxnSpPr>
          <p:cNvPr id="173" name="Google Shape;173;p18"/>
          <p:cNvCxnSpPr/>
          <p:nvPr/>
        </p:nvCxnSpPr>
        <p:spPr>
          <a:xfrm flipH="1" rot="10800000">
            <a:off x="3348425" y="1285525"/>
            <a:ext cx="721800" cy="689100"/>
          </a:xfrm>
          <a:prstGeom prst="straightConnector1">
            <a:avLst/>
          </a:prstGeom>
          <a:noFill/>
          <a:ln cap="flat" cmpd="sng" w="9525">
            <a:solidFill>
              <a:schemeClr val="dk2"/>
            </a:solidFill>
            <a:prstDash val="solid"/>
            <a:round/>
            <a:headEnd len="med" w="med" type="none"/>
            <a:tailEnd len="med" w="med" type="triangle"/>
          </a:ln>
        </p:spPr>
      </p:cxnSp>
      <p:sp>
        <p:nvSpPr>
          <p:cNvPr id="174" name="Google Shape;174;p18"/>
          <p:cNvSpPr txBox="1"/>
          <p:nvPr/>
        </p:nvSpPr>
        <p:spPr>
          <a:xfrm>
            <a:off x="36962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sp>
        <p:nvSpPr>
          <p:cNvPr id="175" name="Google Shape;175;p18"/>
          <p:cNvSpPr txBox="1"/>
          <p:nvPr/>
        </p:nvSpPr>
        <p:spPr>
          <a:xfrm>
            <a:off x="3924850" y="8943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Commit</a:t>
            </a:r>
            <a:endParaRPr/>
          </a:p>
        </p:txBody>
      </p:sp>
      <p:cxnSp>
        <p:nvCxnSpPr>
          <p:cNvPr id="176" name="Google Shape;176;p18"/>
          <p:cNvCxnSpPr/>
          <p:nvPr/>
        </p:nvCxnSpPr>
        <p:spPr>
          <a:xfrm>
            <a:off x="4797587" y="1227912"/>
            <a:ext cx="444900" cy="746700"/>
          </a:xfrm>
          <a:prstGeom prst="straightConnector1">
            <a:avLst/>
          </a:prstGeom>
          <a:noFill/>
          <a:ln cap="flat" cmpd="sng" w="9525">
            <a:solidFill>
              <a:schemeClr val="dk2"/>
            </a:solidFill>
            <a:prstDash val="solid"/>
            <a:round/>
            <a:headEnd len="med" w="med" type="none"/>
            <a:tailEnd len="med" w="med" type="triangle"/>
          </a:ln>
        </p:spPr>
      </p:cxnSp>
      <p:cxnSp>
        <p:nvCxnSpPr>
          <p:cNvPr id="177" name="Google Shape;177;p18"/>
          <p:cNvCxnSpPr/>
          <p:nvPr/>
        </p:nvCxnSpPr>
        <p:spPr>
          <a:xfrm>
            <a:off x="4797587" y="1227912"/>
            <a:ext cx="554400" cy="1523400"/>
          </a:xfrm>
          <a:prstGeom prst="straightConnector1">
            <a:avLst/>
          </a:prstGeom>
          <a:noFill/>
          <a:ln cap="flat" cmpd="sng" w="9525">
            <a:solidFill>
              <a:schemeClr val="dk2"/>
            </a:solidFill>
            <a:prstDash val="solid"/>
            <a:round/>
            <a:headEnd len="med" w="med" type="none"/>
            <a:tailEnd len="med" w="med" type="triangle"/>
          </a:ln>
        </p:spPr>
      </p:cxnSp>
      <p:cxnSp>
        <p:nvCxnSpPr>
          <p:cNvPr id="178" name="Google Shape;178;p18"/>
          <p:cNvCxnSpPr/>
          <p:nvPr/>
        </p:nvCxnSpPr>
        <p:spPr>
          <a:xfrm>
            <a:off x="4797587" y="1227912"/>
            <a:ext cx="576300" cy="2245200"/>
          </a:xfrm>
          <a:prstGeom prst="straightConnector1">
            <a:avLst/>
          </a:prstGeom>
          <a:noFill/>
          <a:ln cap="flat" cmpd="sng" w="9525">
            <a:solidFill>
              <a:schemeClr val="dk2"/>
            </a:solidFill>
            <a:prstDash val="solid"/>
            <a:round/>
            <a:headEnd len="med" w="med" type="none"/>
            <a:tailEnd len="med" w="med" type="triangle"/>
          </a:ln>
        </p:spPr>
      </p:cxnSp>
      <p:sp>
        <p:nvSpPr>
          <p:cNvPr id="179" name="Google Shape;179;p18"/>
          <p:cNvSpPr txBox="1"/>
          <p:nvPr/>
        </p:nvSpPr>
        <p:spPr>
          <a:xfrm>
            <a:off x="43820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cxnSp>
        <p:nvCxnSpPr>
          <p:cNvPr id="180" name="Google Shape;180;p18"/>
          <p:cNvCxnSpPr/>
          <p:nvPr/>
        </p:nvCxnSpPr>
        <p:spPr>
          <a:xfrm flipH="1" rot="10800000">
            <a:off x="5331400" y="1263650"/>
            <a:ext cx="665700" cy="2297700"/>
          </a:xfrm>
          <a:prstGeom prst="straightConnector1">
            <a:avLst/>
          </a:prstGeom>
          <a:noFill/>
          <a:ln cap="flat" cmpd="sng" w="9525">
            <a:solidFill>
              <a:schemeClr val="dk2"/>
            </a:solidFill>
            <a:prstDash val="solid"/>
            <a:round/>
            <a:headEnd len="med" w="med" type="none"/>
            <a:tailEnd len="med" w="med" type="triangle"/>
          </a:ln>
        </p:spPr>
      </p:cxnSp>
      <p:cxnSp>
        <p:nvCxnSpPr>
          <p:cNvPr id="181" name="Google Shape;181;p18"/>
          <p:cNvCxnSpPr/>
          <p:nvPr/>
        </p:nvCxnSpPr>
        <p:spPr>
          <a:xfrm flipH="1" rot="10800000">
            <a:off x="5351875" y="1263550"/>
            <a:ext cx="623400" cy="1465800"/>
          </a:xfrm>
          <a:prstGeom prst="straightConnector1">
            <a:avLst/>
          </a:prstGeom>
          <a:noFill/>
          <a:ln cap="flat" cmpd="sng" w="9525">
            <a:solidFill>
              <a:schemeClr val="dk2"/>
            </a:solidFill>
            <a:prstDash val="solid"/>
            <a:round/>
            <a:headEnd len="med" w="med" type="none"/>
            <a:tailEnd len="med" w="med" type="triangle"/>
          </a:ln>
        </p:spPr>
      </p:cxnSp>
      <p:cxnSp>
        <p:nvCxnSpPr>
          <p:cNvPr id="182" name="Google Shape;182;p18"/>
          <p:cNvCxnSpPr/>
          <p:nvPr/>
        </p:nvCxnSpPr>
        <p:spPr>
          <a:xfrm flipH="1" rot="10800000">
            <a:off x="5253425" y="1285525"/>
            <a:ext cx="721800" cy="689100"/>
          </a:xfrm>
          <a:prstGeom prst="straightConnector1">
            <a:avLst/>
          </a:prstGeom>
          <a:noFill/>
          <a:ln cap="flat" cmpd="sng" w="9525">
            <a:solidFill>
              <a:schemeClr val="dk2"/>
            </a:solidFill>
            <a:prstDash val="solid"/>
            <a:round/>
            <a:headEnd len="med" w="med" type="none"/>
            <a:tailEnd len="med" w="med" type="triangle"/>
          </a:ln>
        </p:spPr>
      </p:cxnSp>
      <p:sp>
        <p:nvSpPr>
          <p:cNvPr id="183" name="Google Shape;183;p18"/>
          <p:cNvSpPr txBox="1"/>
          <p:nvPr/>
        </p:nvSpPr>
        <p:spPr>
          <a:xfrm>
            <a:off x="56012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sp>
        <p:nvSpPr>
          <p:cNvPr id="184" name="Google Shape;184;p18"/>
          <p:cNvSpPr txBox="1"/>
          <p:nvPr/>
        </p:nvSpPr>
        <p:spPr>
          <a:xfrm>
            <a:off x="5829850" y="8943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Commit</a:t>
            </a:r>
            <a:endParaRPr/>
          </a:p>
        </p:txBody>
      </p:sp>
      <p:cxnSp>
        <p:nvCxnSpPr>
          <p:cNvPr id="185" name="Google Shape;185;p18"/>
          <p:cNvCxnSpPr/>
          <p:nvPr/>
        </p:nvCxnSpPr>
        <p:spPr>
          <a:xfrm>
            <a:off x="6626387" y="1227912"/>
            <a:ext cx="444900" cy="746700"/>
          </a:xfrm>
          <a:prstGeom prst="straightConnector1">
            <a:avLst/>
          </a:prstGeom>
          <a:noFill/>
          <a:ln cap="flat" cmpd="sng" w="9525">
            <a:solidFill>
              <a:schemeClr val="dk2"/>
            </a:solidFill>
            <a:prstDash val="solid"/>
            <a:round/>
            <a:headEnd len="med" w="med" type="none"/>
            <a:tailEnd len="med" w="med" type="triangle"/>
          </a:ln>
        </p:spPr>
      </p:cxnSp>
      <p:cxnSp>
        <p:nvCxnSpPr>
          <p:cNvPr id="186" name="Google Shape;186;p18"/>
          <p:cNvCxnSpPr/>
          <p:nvPr/>
        </p:nvCxnSpPr>
        <p:spPr>
          <a:xfrm>
            <a:off x="6626387" y="1227912"/>
            <a:ext cx="554400" cy="1523400"/>
          </a:xfrm>
          <a:prstGeom prst="straightConnector1">
            <a:avLst/>
          </a:prstGeom>
          <a:noFill/>
          <a:ln cap="flat" cmpd="sng" w="9525">
            <a:solidFill>
              <a:schemeClr val="dk2"/>
            </a:solidFill>
            <a:prstDash val="solid"/>
            <a:round/>
            <a:headEnd len="med" w="med" type="none"/>
            <a:tailEnd len="med" w="med" type="triangle"/>
          </a:ln>
        </p:spPr>
      </p:cxnSp>
      <p:cxnSp>
        <p:nvCxnSpPr>
          <p:cNvPr id="187" name="Google Shape;187;p18"/>
          <p:cNvCxnSpPr/>
          <p:nvPr/>
        </p:nvCxnSpPr>
        <p:spPr>
          <a:xfrm>
            <a:off x="6626387" y="1227912"/>
            <a:ext cx="576300" cy="2245200"/>
          </a:xfrm>
          <a:prstGeom prst="straightConnector1">
            <a:avLst/>
          </a:prstGeom>
          <a:noFill/>
          <a:ln cap="flat" cmpd="sng" w="9525">
            <a:solidFill>
              <a:schemeClr val="dk2"/>
            </a:solidFill>
            <a:prstDash val="solid"/>
            <a:round/>
            <a:headEnd len="med" w="med" type="none"/>
            <a:tailEnd len="med" w="med" type="triangle"/>
          </a:ln>
        </p:spPr>
      </p:cxnSp>
      <p:sp>
        <p:nvSpPr>
          <p:cNvPr id="188" name="Google Shape;188;p18"/>
          <p:cNvSpPr txBox="1"/>
          <p:nvPr/>
        </p:nvSpPr>
        <p:spPr>
          <a:xfrm>
            <a:off x="62108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cxnSp>
        <p:nvCxnSpPr>
          <p:cNvPr id="189" name="Google Shape;189;p18"/>
          <p:cNvCxnSpPr/>
          <p:nvPr/>
        </p:nvCxnSpPr>
        <p:spPr>
          <a:xfrm flipH="1" rot="10800000">
            <a:off x="7160200" y="1263650"/>
            <a:ext cx="665700" cy="2297700"/>
          </a:xfrm>
          <a:prstGeom prst="straightConnector1">
            <a:avLst/>
          </a:prstGeom>
          <a:noFill/>
          <a:ln cap="flat" cmpd="sng" w="9525">
            <a:solidFill>
              <a:schemeClr val="dk2"/>
            </a:solidFill>
            <a:prstDash val="solid"/>
            <a:round/>
            <a:headEnd len="med" w="med" type="none"/>
            <a:tailEnd len="med" w="med" type="triangle"/>
          </a:ln>
        </p:spPr>
      </p:cxnSp>
      <p:cxnSp>
        <p:nvCxnSpPr>
          <p:cNvPr id="190" name="Google Shape;190;p18"/>
          <p:cNvCxnSpPr/>
          <p:nvPr/>
        </p:nvCxnSpPr>
        <p:spPr>
          <a:xfrm flipH="1" rot="10800000">
            <a:off x="7180675" y="1263550"/>
            <a:ext cx="623400" cy="1465800"/>
          </a:xfrm>
          <a:prstGeom prst="straightConnector1">
            <a:avLst/>
          </a:prstGeom>
          <a:noFill/>
          <a:ln cap="flat" cmpd="sng" w="9525">
            <a:solidFill>
              <a:schemeClr val="dk2"/>
            </a:solidFill>
            <a:prstDash val="solid"/>
            <a:round/>
            <a:headEnd len="med" w="med" type="none"/>
            <a:tailEnd len="med" w="med" type="triangle"/>
          </a:ln>
        </p:spPr>
      </p:cxnSp>
      <p:cxnSp>
        <p:nvCxnSpPr>
          <p:cNvPr id="191" name="Google Shape;191;p18"/>
          <p:cNvCxnSpPr/>
          <p:nvPr/>
        </p:nvCxnSpPr>
        <p:spPr>
          <a:xfrm flipH="1" rot="10800000">
            <a:off x="7082225" y="1285525"/>
            <a:ext cx="721800" cy="689100"/>
          </a:xfrm>
          <a:prstGeom prst="straightConnector1">
            <a:avLst/>
          </a:prstGeom>
          <a:noFill/>
          <a:ln cap="flat" cmpd="sng" w="9525">
            <a:solidFill>
              <a:schemeClr val="dk2"/>
            </a:solidFill>
            <a:prstDash val="solid"/>
            <a:round/>
            <a:headEnd len="med" w="med" type="none"/>
            <a:tailEnd len="med" w="med" type="triangle"/>
          </a:ln>
        </p:spPr>
      </p:cxnSp>
      <p:sp>
        <p:nvSpPr>
          <p:cNvPr id="192" name="Google Shape;192;p18"/>
          <p:cNvSpPr txBox="1"/>
          <p:nvPr/>
        </p:nvSpPr>
        <p:spPr>
          <a:xfrm>
            <a:off x="74300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sp>
        <p:nvSpPr>
          <p:cNvPr id="193" name="Google Shape;193;p18"/>
          <p:cNvSpPr txBox="1"/>
          <p:nvPr/>
        </p:nvSpPr>
        <p:spPr>
          <a:xfrm>
            <a:off x="7658650" y="8943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Commit</a:t>
            </a:r>
            <a:endParaRPr/>
          </a:p>
        </p:txBody>
      </p:sp>
      <p:sp>
        <p:nvSpPr>
          <p:cNvPr id="194" name="Google Shape;194;p18"/>
          <p:cNvSpPr txBox="1"/>
          <p:nvPr/>
        </p:nvSpPr>
        <p:spPr>
          <a:xfrm>
            <a:off x="35150" y="4450300"/>
            <a:ext cx="9144000" cy="572700"/>
          </a:xfrm>
          <a:prstGeom prst="rect">
            <a:avLst/>
          </a:prstGeom>
          <a:solidFill>
            <a:srgbClr val="FFF2CC"/>
          </a:solid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Times New Roman"/>
                <a:ea typeface="Times New Roman"/>
                <a:cs typeface="Times New Roman"/>
                <a:sym typeface="Times New Roman"/>
              </a:rPr>
              <a:t>As long as the network is </a:t>
            </a:r>
            <a:r>
              <a:rPr lang="en" sz="2000">
                <a:latin typeface="Times New Roman"/>
                <a:ea typeface="Times New Roman"/>
                <a:cs typeface="Times New Roman"/>
                <a:sym typeface="Times New Roman"/>
              </a:rPr>
              <a:t>synchronous</a:t>
            </a:r>
            <a:r>
              <a:rPr lang="en" sz="2000">
                <a:latin typeface="Times New Roman"/>
                <a:ea typeface="Times New Roman"/>
                <a:cs typeface="Times New Roman"/>
                <a:sym typeface="Times New Roman"/>
              </a:rPr>
              <a:t>, the leader will keep committing new requests </a:t>
            </a:r>
            <a:endParaRPr sz="20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Normal Case LAN performance</a:t>
            </a:r>
            <a:endParaRPr>
              <a:latin typeface="Times New Roman"/>
              <a:ea typeface="Times New Roman"/>
              <a:cs typeface="Times New Roman"/>
              <a:sym typeface="Times New Roman"/>
            </a:endParaRPr>
          </a:p>
        </p:txBody>
      </p:sp>
      <p:pic>
        <p:nvPicPr>
          <p:cNvPr id="1223" name="Google Shape;1223;p72"/>
          <p:cNvPicPr preferRelativeResize="0"/>
          <p:nvPr/>
        </p:nvPicPr>
        <p:blipFill rotWithShape="1">
          <a:blip r:embed="rId3">
            <a:alphaModFix/>
          </a:blip>
          <a:srcRect b="13832" l="22968" r="37667" t="23831"/>
          <a:stretch/>
        </p:blipFill>
        <p:spPr>
          <a:xfrm>
            <a:off x="2372275" y="1017725"/>
            <a:ext cx="4631971" cy="4125776"/>
          </a:xfrm>
          <a:prstGeom prst="rect">
            <a:avLst/>
          </a:prstGeom>
          <a:noFill/>
          <a:ln>
            <a:noFill/>
          </a:ln>
        </p:spPr>
      </p:pic>
      <p:sp>
        <p:nvSpPr>
          <p:cNvPr id="1224" name="Google Shape;1224;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FLP impossibility and QuePaxa</a:t>
            </a:r>
            <a:endParaRPr>
              <a:latin typeface="Times New Roman"/>
              <a:ea typeface="Times New Roman"/>
              <a:cs typeface="Times New Roman"/>
              <a:sym typeface="Times New Roman"/>
            </a:endParaRPr>
          </a:p>
        </p:txBody>
      </p:sp>
      <p:sp>
        <p:nvSpPr>
          <p:cNvPr id="1230" name="Google Shape;1230;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QuePaxa uses randomization to alleviate FLP</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However, when the network is </a:t>
            </a:r>
            <a:r>
              <a:rPr lang="en">
                <a:latin typeface="Times New Roman"/>
                <a:ea typeface="Times New Roman"/>
                <a:cs typeface="Times New Roman"/>
                <a:sym typeface="Times New Roman"/>
              </a:rPr>
              <a:t>synchronous</a:t>
            </a:r>
            <a:r>
              <a:rPr lang="en">
                <a:latin typeface="Times New Roman"/>
                <a:ea typeface="Times New Roman"/>
                <a:cs typeface="Times New Roman"/>
                <a:sym typeface="Times New Roman"/>
              </a:rPr>
              <a:t>, QuePaxa uses that to provide 1 round trip fast path</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QuePaxa uses </a:t>
            </a:r>
            <a:r>
              <a:rPr lang="en">
                <a:latin typeface="Times New Roman"/>
                <a:ea typeface="Times New Roman"/>
                <a:cs typeface="Times New Roman"/>
                <a:sym typeface="Times New Roman"/>
              </a:rPr>
              <a:t>private</a:t>
            </a:r>
            <a:r>
              <a:rPr lang="en">
                <a:latin typeface="Times New Roman"/>
                <a:ea typeface="Times New Roman"/>
                <a:cs typeface="Times New Roman"/>
                <a:sym typeface="Times New Roman"/>
              </a:rPr>
              <a:t> randomness, and that enables hedging</a:t>
            </a:r>
            <a:endParaRPr>
              <a:latin typeface="Times New Roman"/>
              <a:ea typeface="Times New Roman"/>
              <a:cs typeface="Times New Roman"/>
              <a:sym typeface="Times New Roman"/>
            </a:endParaRPr>
          </a:p>
        </p:txBody>
      </p:sp>
      <p:sp>
        <p:nvSpPr>
          <p:cNvPr id="1231" name="Google Shape;1231;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Fast path of 1 RTT in concrete QuePaxa</a:t>
            </a:r>
            <a:endParaRPr>
              <a:latin typeface="Times New Roman"/>
              <a:ea typeface="Times New Roman"/>
              <a:cs typeface="Times New Roman"/>
              <a:sym typeface="Times New Roman"/>
            </a:endParaRPr>
          </a:p>
        </p:txBody>
      </p:sp>
      <p:sp>
        <p:nvSpPr>
          <p:cNvPr id="1237" name="Google Shape;1237;p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9250" lvl="0" marL="457200" rtl="0" algn="l">
              <a:spcBef>
                <a:spcPts val="0"/>
              </a:spcBef>
              <a:spcAft>
                <a:spcPts val="0"/>
              </a:spcAft>
              <a:buClr>
                <a:srgbClr val="595959"/>
              </a:buClr>
              <a:buSzPts val="1900"/>
              <a:buFont typeface="Times New Roman"/>
              <a:buChar char="●"/>
            </a:pPr>
            <a:r>
              <a:rPr lang="en" sz="1900">
                <a:solidFill>
                  <a:srgbClr val="595959"/>
                </a:solidFill>
                <a:highlight>
                  <a:srgbClr val="FFFFFF"/>
                </a:highlight>
                <a:latin typeface="Times New Roman"/>
                <a:ea typeface="Times New Roman"/>
                <a:cs typeface="Times New Roman"/>
                <a:sym typeface="Times New Roman"/>
              </a:rPr>
              <a:t>How does concrete quePaxa reduce the fast path to just 1 RTT, given that one tcast is several round trips, and one abstract QuePaxa is two tcasts?</a:t>
            </a:r>
            <a:endParaRPr sz="1900">
              <a:solidFill>
                <a:srgbClr val="595959"/>
              </a:solidFill>
              <a:highlight>
                <a:srgbClr val="FFFFFF"/>
              </a:highlight>
              <a:latin typeface="Times New Roman"/>
              <a:ea typeface="Times New Roman"/>
              <a:cs typeface="Times New Roman"/>
              <a:sym typeface="Times New Roman"/>
            </a:endParaRPr>
          </a:p>
          <a:p>
            <a:pPr indent="0" lvl="0" marL="457200" rtl="0" algn="l">
              <a:spcBef>
                <a:spcPts val="0"/>
              </a:spcBef>
              <a:spcAft>
                <a:spcPts val="0"/>
              </a:spcAft>
              <a:buNone/>
            </a:pPr>
            <a:r>
              <a:t/>
            </a:r>
            <a:endParaRPr sz="1900">
              <a:solidFill>
                <a:srgbClr val="595959"/>
              </a:solidFill>
              <a:highlight>
                <a:srgbClr val="FFFFFF"/>
              </a:highlight>
              <a:latin typeface="Times New Roman"/>
              <a:ea typeface="Times New Roman"/>
              <a:cs typeface="Times New Roman"/>
              <a:sym typeface="Times New Roman"/>
            </a:endParaRPr>
          </a:p>
          <a:p>
            <a:pPr indent="-349250" lvl="0" marL="457200" rtl="0" algn="l">
              <a:spcBef>
                <a:spcPts val="0"/>
              </a:spcBef>
              <a:spcAft>
                <a:spcPts val="0"/>
              </a:spcAft>
              <a:buClr>
                <a:srgbClr val="595959"/>
              </a:buClr>
              <a:buSzPts val="1900"/>
              <a:buFont typeface="Times New Roman"/>
              <a:buChar char="●"/>
            </a:pPr>
            <a:r>
              <a:rPr lang="en" sz="1900">
                <a:solidFill>
                  <a:srgbClr val="595959"/>
                </a:solidFill>
                <a:latin typeface="Times New Roman"/>
                <a:ea typeface="Times New Roman"/>
                <a:cs typeface="Times New Roman"/>
                <a:sym typeface="Times New Roman"/>
              </a:rPr>
              <a:t>The first tcast of abstract QuePaxa corresponds to a spread phase in concrete QuePaxa in 1 RTT: Each proposer records its proposal at a recorder. In contrast to abstract QuePaxa, however, in concrete QuePaxa only a few nodes propose. If the leader is the fastest, i.e., faster than the few other proposers, then its proposal gets adopted by most recorders. Upon observing this, no other decision is possible and nodes decide after the spread phase, i.e., in 1 RTT.</a:t>
            </a:r>
            <a:endParaRPr sz="1900">
              <a:solidFill>
                <a:srgbClr val="595959"/>
              </a:solidFill>
              <a:latin typeface="Times New Roman"/>
              <a:ea typeface="Times New Roman"/>
              <a:cs typeface="Times New Roman"/>
              <a:sym typeface="Times New Roman"/>
            </a:endParaRPr>
          </a:p>
          <a:p>
            <a:pPr indent="0" lvl="0" marL="0" rtl="0" algn="l">
              <a:spcBef>
                <a:spcPts val="0"/>
              </a:spcBef>
              <a:spcAft>
                <a:spcPts val="1200"/>
              </a:spcAft>
              <a:buNone/>
            </a:pPr>
            <a:r>
              <a:t/>
            </a:r>
            <a:endParaRPr>
              <a:latin typeface="Times New Roman"/>
              <a:ea typeface="Times New Roman"/>
              <a:cs typeface="Times New Roman"/>
              <a:sym typeface="Times New Roman"/>
            </a:endParaRPr>
          </a:p>
        </p:txBody>
      </p:sp>
      <p:sp>
        <p:nvSpPr>
          <p:cNvPr id="1238" name="Google Shape;1238;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75"/>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Correspondence between concrete and abstract QuePaxa (1)</a:t>
            </a:r>
            <a:endParaRPr>
              <a:latin typeface="Times New Roman"/>
              <a:ea typeface="Times New Roman"/>
              <a:cs typeface="Times New Roman"/>
              <a:sym typeface="Times New Roman"/>
            </a:endParaRPr>
          </a:p>
        </p:txBody>
      </p:sp>
      <p:pic>
        <p:nvPicPr>
          <p:cNvPr id="1244" name="Google Shape;1244;p75"/>
          <p:cNvPicPr preferRelativeResize="0"/>
          <p:nvPr/>
        </p:nvPicPr>
        <p:blipFill>
          <a:blip r:embed="rId3">
            <a:alphaModFix/>
          </a:blip>
          <a:stretch>
            <a:fillRect/>
          </a:stretch>
        </p:blipFill>
        <p:spPr>
          <a:xfrm>
            <a:off x="438821" y="1322525"/>
            <a:ext cx="7017912" cy="2950402"/>
          </a:xfrm>
          <a:prstGeom prst="rect">
            <a:avLst/>
          </a:prstGeom>
          <a:noFill/>
          <a:ln>
            <a:noFill/>
          </a:ln>
        </p:spPr>
      </p:pic>
      <p:sp>
        <p:nvSpPr>
          <p:cNvPr id="1245" name="Google Shape;1245;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7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Correspondence between concrete and abstract QuePaxa (2)</a:t>
            </a:r>
            <a:endParaRPr>
              <a:latin typeface="Times New Roman"/>
              <a:ea typeface="Times New Roman"/>
              <a:cs typeface="Times New Roman"/>
              <a:sym typeface="Times New Roman"/>
            </a:endParaRPr>
          </a:p>
        </p:txBody>
      </p:sp>
      <p:sp>
        <p:nvSpPr>
          <p:cNvPr id="1251" name="Google Shape;1251;p76"/>
          <p:cNvSpPr txBox="1"/>
          <p:nvPr>
            <p:ph idx="1" type="body"/>
          </p:nvPr>
        </p:nvSpPr>
        <p:spPr>
          <a:xfrm>
            <a:off x="311700" y="1018225"/>
            <a:ext cx="8520600" cy="3686400"/>
          </a:xfrm>
          <a:prstGeom prst="rect">
            <a:avLst/>
          </a:prstGeom>
        </p:spPr>
        <p:txBody>
          <a:bodyPr anchorCtr="0" anchor="t" bIns="91425" lIns="91425" spcFirstLastPara="1" rIns="91425" wrap="square" tIns="91425">
            <a:normAutofit/>
          </a:bodyPr>
          <a:lstStyle/>
          <a:p>
            <a:pPr indent="-387350" lvl="0" marL="457200" rtl="0" algn="l">
              <a:spcBef>
                <a:spcPts val="1200"/>
              </a:spcBef>
              <a:spcAft>
                <a:spcPts val="0"/>
              </a:spcAft>
              <a:buClr>
                <a:srgbClr val="595959"/>
              </a:buClr>
              <a:buSzPts val="2500"/>
              <a:buFont typeface="Times New Roman"/>
              <a:buChar char="●"/>
            </a:pPr>
            <a:r>
              <a:rPr b="1" lang="en" sz="1600">
                <a:solidFill>
                  <a:schemeClr val="dk1"/>
                </a:solidFill>
                <a:latin typeface="Times New Roman"/>
                <a:ea typeface="Times New Roman"/>
                <a:cs typeface="Times New Roman"/>
                <a:sym typeface="Times New Roman"/>
              </a:rPr>
              <a:t>Concrete QuePaxa phase 0</a:t>
            </a:r>
            <a:endParaRPr b="1" sz="1600">
              <a:solidFill>
                <a:schemeClr val="dk1"/>
              </a:solidFill>
              <a:latin typeface="Times New Roman"/>
              <a:ea typeface="Times New Roman"/>
              <a:cs typeface="Times New Roman"/>
              <a:sym typeface="Times New Roman"/>
            </a:endParaRPr>
          </a:p>
          <a:p>
            <a:pPr indent="-387350" lvl="1" marL="914400" rtl="0" algn="l">
              <a:spcBef>
                <a:spcPts val="0"/>
              </a:spcBef>
              <a:spcAft>
                <a:spcPts val="0"/>
              </a:spcAft>
              <a:buClr>
                <a:srgbClr val="595959"/>
              </a:buClr>
              <a:buSzPts val="2500"/>
              <a:buFont typeface="Times New Roman"/>
              <a:buChar char="○"/>
            </a:pPr>
            <a:r>
              <a:rPr lang="en" sz="1600">
                <a:solidFill>
                  <a:schemeClr val="dk1"/>
                </a:solidFill>
                <a:latin typeface="Times New Roman"/>
                <a:ea typeface="Times New Roman"/>
                <a:cs typeface="Times New Roman"/>
                <a:sym typeface="Times New Roman"/>
              </a:rPr>
              <a:t>Computes 𝑝 = best(𝑃); in abstract QuePaxa 𝑃 is the output set of the first tcast</a:t>
            </a:r>
            <a:endParaRPr sz="16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Clr>
                <a:srgbClr val="595959"/>
              </a:buClr>
              <a:buSzPts val="2500"/>
              <a:buFont typeface="Times New Roman"/>
              <a:buChar char="●"/>
            </a:pPr>
            <a:r>
              <a:rPr b="1" lang="en" sz="1600">
                <a:solidFill>
                  <a:schemeClr val="dk1"/>
                </a:solidFill>
                <a:latin typeface="Times New Roman"/>
                <a:ea typeface="Times New Roman"/>
                <a:cs typeface="Times New Roman"/>
                <a:sym typeface="Times New Roman"/>
              </a:rPr>
              <a:t>Concrete QuePaxa phases 1 and 2</a:t>
            </a:r>
            <a:endParaRPr b="1" sz="1600">
              <a:solidFill>
                <a:schemeClr val="dk1"/>
              </a:solidFill>
              <a:latin typeface="Times New Roman"/>
              <a:ea typeface="Times New Roman"/>
              <a:cs typeface="Times New Roman"/>
              <a:sym typeface="Times New Roman"/>
            </a:endParaRPr>
          </a:p>
          <a:p>
            <a:pPr indent="-387350" lvl="1" marL="914400" rtl="0" algn="l">
              <a:spcBef>
                <a:spcPts val="0"/>
              </a:spcBef>
              <a:spcAft>
                <a:spcPts val="0"/>
              </a:spcAft>
              <a:buClr>
                <a:srgbClr val="595959"/>
              </a:buClr>
              <a:buSzPts val="2500"/>
              <a:buFont typeface="Times New Roman"/>
              <a:buChar char="○"/>
            </a:pPr>
            <a:r>
              <a:rPr lang="en" sz="1600">
                <a:solidFill>
                  <a:schemeClr val="dk1"/>
                </a:solidFill>
                <a:latin typeface="Times New Roman"/>
                <a:ea typeface="Times New Roman"/>
                <a:cs typeface="Times New Roman"/>
                <a:sym typeface="Times New Roman"/>
              </a:rPr>
              <a:t>Computes 𝑎 = best(𝐸); in abstract QuePaxa 𝐸 is the first output of the second tcast</a:t>
            </a:r>
            <a:endParaRPr sz="1600">
              <a:solidFill>
                <a:schemeClr val="dk1"/>
              </a:solidFill>
              <a:latin typeface="Times New Roman"/>
              <a:ea typeface="Times New Roman"/>
              <a:cs typeface="Times New Roman"/>
              <a:sym typeface="Times New Roman"/>
            </a:endParaRPr>
          </a:p>
          <a:p>
            <a:pPr indent="-387350" lvl="1" marL="914400" rtl="0" algn="l">
              <a:spcBef>
                <a:spcPts val="0"/>
              </a:spcBef>
              <a:spcAft>
                <a:spcPts val="0"/>
              </a:spcAft>
              <a:buClr>
                <a:srgbClr val="595959"/>
              </a:buClr>
              <a:buSzPts val="2500"/>
              <a:buFont typeface="Times New Roman"/>
              <a:buChar char="○"/>
            </a:pPr>
            <a:r>
              <a:rPr lang="en" sz="1600">
                <a:solidFill>
                  <a:schemeClr val="dk1"/>
                </a:solidFill>
                <a:latin typeface="Times New Roman"/>
                <a:ea typeface="Times New Roman"/>
                <a:cs typeface="Times New Roman"/>
                <a:sym typeface="Times New Roman"/>
              </a:rPr>
              <a:t>Computes 𝑝 = best(𝑃</a:t>
            </a:r>
            <a:r>
              <a:rPr lang="en" sz="1300">
                <a:solidFill>
                  <a:schemeClr val="dk1"/>
                </a:solidFill>
                <a:latin typeface="Times New Roman"/>
                <a:ea typeface="Times New Roman"/>
                <a:cs typeface="Times New Roman"/>
                <a:sym typeface="Times New Roman"/>
              </a:rPr>
              <a:t>’</a:t>
            </a:r>
            <a:r>
              <a:rPr lang="en" sz="1600">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in abstract QuePaxa 𝐸</a:t>
            </a:r>
            <a:r>
              <a:rPr lang="en" sz="1600">
                <a:solidFill>
                  <a:schemeClr val="dk1"/>
                </a:solidFill>
                <a:latin typeface="Times New Roman"/>
                <a:ea typeface="Times New Roman"/>
                <a:cs typeface="Times New Roman"/>
                <a:sym typeface="Times New Roman"/>
              </a:rPr>
              <a:t> 𝑃</a:t>
            </a:r>
            <a:r>
              <a:rPr lang="en" sz="1300">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is the second output set of the second tcast</a:t>
            </a:r>
            <a:endParaRPr sz="16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Clr>
                <a:srgbClr val="595959"/>
              </a:buClr>
              <a:buSzPts val="2500"/>
              <a:buFont typeface="Times New Roman"/>
              <a:buChar char="●"/>
            </a:pPr>
            <a:r>
              <a:rPr b="1" lang="en" sz="1600">
                <a:solidFill>
                  <a:schemeClr val="dk1"/>
                </a:solidFill>
                <a:latin typeface="Times New Roman"/>
                <a:ea typeface="Times New Roman"/>
                <a:cs typeface="Times New Roman"/>
                <a:sym typeface="Times New Roman"/>
              </a:rPr>
              <a:t>Concrete QuePaxa phases 2 and 3</a:t>
            </a:r>
            <a:endParaRPr b="1" sz="1600">
              <a:solidFill>
                <a:schemeClr val="dk1"/>
              </a:solidFill>
              <a:latin typeface="Times New Roman"/>
              <a:ea typeface="Times New Roman"/>
              <a:cs typeface="Times New Roman"/>
              <a:sym typeface="Times New Roman"/>
            </a:endParaRPr>
          </a:p>
          <a:p>
            <a:pPr indent="-387350" lvl="1" marL="914400" rtl="0" algn="l">
              <a:spcBef>
                <a:spcPts val="0"/>
              </a:spcBef>
              <a:spcAft>
                <a:spcPts val="0"/>
              </a:spcAft>
              <a:buClr>
                <a:srgbClr val="595959"/>
              </a:buClr>
              <a:buSzPts val="2500"/>
              <a:buFont typeface="Times New Roman"/>
              <a:buChar char="○"/>
            </a:pPr>
            <a:r>
              <a:rPr lang="en" sz="1600">
                <a:solidFill>
                  <a:schemeClr val="dk1"/>
                </a:solidFill>
                <a:latin typeface="Times New Roman"/>
                <a:ea typeface="Times New Roman"/>
                <a:cs typeface="Times New Roman"/>
                <a:sym typeface="Times New Roman"/>
              </a:rPr>
              <a:t>Computes 𝑎 = best(𝐶); i</a:t>
            </a:r>
            <a:r>
              <a:rPr lang="en" sz="1600">
                <a:solidFill>
                  <a:schemeClr val="dk1"/>
                </a:solidFill>
                <a:latin typeface="Times New Roman"/>
                <a:ea typeface="Times New Roman"/>
                <a:cs typeface="Times New Roman"/>
                <a:sym typeface="Times New Roman"/>
              </a:rPr>
              <a:t>n abstract QuePaxa</a:t>
            </a:r>
            <a:r>
              <a:rPr lang="en" sz="1600">
                <a:solidFill>
                  <a:schemeClr val="dk1"/>
                </a:solidFill>
                <a:latin typeface="Times New Roman"/>
                <a:ea typeface="Times New Roman"/>
                <a:cs typeface="Times New Roman"/>
                <a:sym typeface="Times New Roman"/>
              </a:rPr>
              <a:t> 𝐶 is the first output of the third tcast</a:t>
            </a:r>
            <a:endParaRPr sz="1600">
              <a:solidFill>
                <a:schemeClr val="dk1"/>
              </a:solidFill>
              <a:latin typeface="Times New Roman"/>
              <a:ea typeface="Times New Roman"/>
              <a:cs typeface="Times New Roman"/>
              <a:sym typeface="Times New Roman"/>
            </a:endParaRPr>
          </a:p>
          <a:p>
            <a:pPr indent="-387350" lvl="1" marL="914400" rtl="0" algn="l">
              <a:spcBef>
                <a:spcPts val="0"/>
              </a:spcBef>
              <a:spcAft>
                <a:spcPts val="0"/>
              </a:spcAft>
              <a:buClr>
                <a:srgbClr val="595959"/>
              </a:buClr>
              <a:buSzPts val="2500"/>
              <a:buFont typeface="Times New Roman"/>
              <a:buChar char="○"/>
            </a:pPr>
            <a:r>
              <a:rPr lang="en" sz="1600">
                <a:solidFill>
                  <a:schemeClr val="dk1"/>
                </a:solidFill>
                <a:latin typeface="Times New Roman"/>
                <a:ea typeface="Times New Roman"/>
                <a:cs typeface="Times New Roman"/>
                <a:sym typeface="Times New Roman"/>
              </a:rPr>
              <a:t>Computes 𝑝 = best(𝑈 )</a:t>
            </a:r>
            <a:r>
              <a:rPr lang="en" sz="1600">
                <a:solidFill>
                  <a:schemeClr val="dk1"/>
                </a:solidFill>
                <a:latin typeface="Times New Roman"/>
                <a:ea typeface="Times New Roman"/>
                <a:cs typeface="Times New Roman"/>
                <a:sym typeface="Times New Roman"/>
              </a:rPr>
              <a:t>; in abstract QuePaxa</a:t>
            </a:r>
            <a:r>
              <a:rPr lang="en" sz="1600">
                <a:solidFill>
                  <a:schemeClr val="dk1"/>
                </a:solidFill>
                <a:latin typeface="Times New Roman"/>
                <a:ea typeface="Times New Roman"/>
                <a:cs typeface="Times New Roman"/>
                <a:sym typeface="Times New Roman"/>
              </a:rPr>
              <a:t> 𝑈 is the second output set of the third tcast</a:t>
            </a:r>
            <a:endParaRPr sz="2400">
              <a:latin typeface="Times New Roman"/>
              <a:ea typeface="Times New Roman"/>
              <a:cs typeface="Times New Roman"/>
              <a:sym typeface="Times New Roman"/>
            </a:endParaRPr>
          </a:p>
        </p:txBody>
      </p:sp>
      <p:sp>
        <p:nvSpPr>
          <p:cNvPr id="1252" name="Google Shape;1252;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9"/>
          <p:cNvSpPr txBox="1"/>
          <p:nvPr>
            <p:ph type="title"/>
          </p:nvPr>
        </p:nvSpPr>
        <p:spPr>
          <a:xfrm>
            <a:off x="311700" y="149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latin typeface="Times New Roman"/>
                <a:ea typeface="Times New Roman"/>
                <a:cs typeface="Times New Roman"/>
                <a:sym typeface="Times New Roman"/>
              </a:rPr>
              <a:t>Timeout based view change [Multi-Paxos]</a:t>
            </a:r>
            <a:endParaRPr>
              <a:latin typeface="Times New Roman"/>
              <a:ea typeface="Times New Roman"/>
              <a:cs typeface="Times New Roman"/>
              <a:sym typeface="Times New Roman"/>
            </a:endParaRPr>
          </a:p>
        </p:txBody>
      </p:sp>
      <p:cxnSp>
        <p:nvCxnSpPr>
          <p:cNvPr id="200" name="Google Shape;200;p19"/>
          <p:cNvCxnSpPr/>
          <p:nvPr/>
        </p:nvCxnSpPr>
        <p:spPr>
          <a:xfrm>
            <a:off x="438875" y="1218400"/>
            <a:ext cx="7874100" cy="6000"/>
          </a:xfrm>
          <a:prstGeom prst="straightConnector1">
            <a:avLst/>
          </a:prstGeom>
          <a:noFill/>
          <a:ln cap="flat" cmpd="sng" w="38100">
            <a:solidFill>
              <a:schemeClr val="accent1"/>
            </a:solidFill>
            <a:prstDash val="solid"/>
            <a:round/>
            <a:headEnd len="med" w="med" type="none"/>
            <a:tailEnd len="med" w="med" type="none"/>
          </a:ln>
        </p:spPr>
      </p:cxnSp>
      <p:cxnSp>
        <p:nvCxnSpPr>
          <p:cNvPr id="201" name="Google Shape;201;p19"/>
          <p:cNvCxnSpPr/>
          <p:nvPr/>
        </p:nvCxnSpPr>
        <p:spPr>
          <a:xfrm>
            <a:off x="438875" y="1980400"/>
            <a:ext cx="7903800" cy="9900"/>
          </a:xfrm>
          <a:prstGeom prst="straightConnector1">
            <a:avLst/>
          </a:prstGeom>
          <a:noFill/>
          <a:ln cap="flat" cmpd="sng" w="38100">
            <a:solidFill>
              <a:schemeClr val="accent1"/>
            </a:solidFill>
            <a:prstDash val="solid"/>
            <a:round/>
            <a:headEnd len="med" w="med" type="none"/>
            <a:tailEnd len="med" w="med" type="none"/>
          </a:ln>
        </p:spPr>
      </p:cxnSp>
      <p:cxnSp>
        <p:nvCxnSpPr>
          <p:cNvPr id="202" name="Google Shape;202;p19"/>
          <p:cNvCxnSpPr/>
          <p:nvPr/>
        </p:nvCxnSpPr>
        <p:spPr>
          <a:xfrm>
            <a:off x="438875" y="2742400"/>
            <a:ext cx="7903800" cy="9900"/>
          </a:xfrm>
          <a:prstGeom prst="straightConnector1">
            <a:avLst/>
          </a:prstGeom>
          <a:noFill/>
          <a:ln cap="flat" cmpd="sng" w="38100">
            <a:solidFill>
              <a:schemeClr val="accent1"/>
            </a:solidFill>
            <a:prstDash val="solid"/>
            <a:round/>
            <a:headEnd len="med" w="med" type="none"/>
            <a:tailEnd len="med" w="med" type="none"/>
          </a:ln>
        </p:spPr>
      </p:cxnSp>
      <p:cxnSp>
        <p:nvCxnSpPr>
          <p:cNvPr id="203" name="Google Shape;203;p19"/>
          <p:cNvCxnSpPr/>
          <p:nvPr/>
        </p:nvCxnSpPr>
        <p:spPr>
          <a:xfrm>
            <a:off x="438875" y="3504400"/>
            <a:ext cx="7903800" cy="9900"/>
          </a:xfrm>
          <a:prstGeom prst="straightConnector1">
            <a:avLst/>
          </a:prstGeom>
          <a:noFill/>
          <a:ln cap="flat" cmpd="sng" w="38100">
            <a:solidFill>
              <a:schemeClr val="accent1"/>
            </a:solidFill>
            <a:prstDash val="solid"/>
            <a:round/>
            <a:headEnd len="med" w="med" type="none"/>
            <a:tailEnd len="med" w="med" type="none"/>
          </a:ln>
        </p:spPr>
      </p:cxnSp>
      <p:sp>
        <p:nvSpPr>
          <p:cNvPr id="204" name="Google Shape;204;p19"/>
          <p:cNvSpPr txBox="1"/>
          <p:nvPr/>
        </p:nvSpPr>
        <p:spPr>
          <a:xfrm>
            <a:off x="349525" y="811275"/>
            <a:ext cx="18567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205" name="Google Shape;205;p19"/>
          <p:cNvSpPr txBox="1"/>
          <p:nvPr/>
        </p:nvSpPr>
        <p:spPr>
          <a:xfrm>
            <a:off x="35000" y="1001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R1</a:t>
            </a:r>
            <a:endParaRPr/>
          </a:p>
        </p:txBody>
      </p:sp>
      <p:sp>
        <p:nvSpPr>
          <p:cNvPr id="206" name="Google Shape;206;p19"/>
          <p:cNvSpPr txBox="1"/>
          <p:nvPr/>
        </p:nvSpPr>
        <p:spPr>
          <a:xfrm>
            <a:off x="35000" y="1763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R2</a:t>
            </a:r>
            <a:endParaRPr/>
          </a:p>
        </p:txBody>
      </p:sp>
      <p:sp>
        <p:nvSpPr>
          <p:cNvPr id="207" name="Google Shape;207;p19"/>
          <p:cNvSpPr txBox="1"/>
          <p:nvPr/>
        </p:nvSpPr>
        <p:spPr>
          <a:xfrm>
            <a:off x="35000" y="2525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R3</a:t>
            </a:r>
            <a:endParaRPr/>
          </a:p>
        </p:txBody>
      </p:sp>
      <p:sp>
        <p:nvSpPr>
          <p:cNvPr id="208" name="Google Shape;208;p19"/>
          <p:cNvSpPr txBox="1"/>
          <p:nvPr/>
        </p:nvSpPr>
        <p:spPr>
          <a:xfrm>
            <a:off x="35000" y="3287175"/>
            <a:ext cx="514200" cy="4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R4</a:t>
            </a:r>
            <a:endParaRPr/>
          </a:p>
        </p:txBody>
      </p:sp>
      <p:cxnSp>
        <p:nvCxnSpPr>
          <p:cNvPr id="209" name="Google Shape;209;p19"/>
          <p:cNvCxnSpPr/>
          <p:nvPr/>
        </p:nvCxnSpPr>
        <p:spPr>
          <a:xfrm rot="10800000">
            <a:off x="3706225" y="859050"/>
            <a:ext cx="10800" cy="3029700"/>
          </a:xfrm>
          <a:prstGeom prst="straightConnector1">
            <a:avLst/>
          </a:prstGeom>
          <a:noFill/>
          <a:ln cap="flat" cmpd="sng" w="9525">
            <a:solidFill>
              <a:schemeClr val="dk2"/>
            </a:solidFill>
            <a:prstDash val="solid"/>
            <a:round/>
            <a:headEnd len="med" w="med" type="none"/>
            <a:tailEnd len="med" w="med" type="none"/>
          </a:ln>
        </p:spPr>
      </p:cxnSp>
      <p:sp>
        <p:nvSpPr>
          <p:cNvPr id="210" name="Google Shape;210;p19"/>
          <p:cNvSpPr txBox="1"/>
          <p:nvPr/>
        </p:nvSpPr>
        <p:spPr>
          <a:xfrm>
            <a:off x="1529100" y="3834075"/>
            <a:ext cx="864000" cy="2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1</a:t>
            </a:r>
            <a:endParaRPr/>
          </a:p>
        </p:txBody>
      </p:sp>
      <p:cxnSp>
        <p:nvCxnSpPr>
          <p:cNvPr id="211" name="Google Shape;211;p19"/>
          <p:cNvCxnSpPr/>
          <p:nvPr/>
        </p:nvCxnSpPr>
        <p:spPr>
          <a:xfrm>
            <a:off x="911387" y="1227912"/>
            <a:ext cx="444900" cy="746700"/>
          </a:xfrm>
          <a:prstGeom prst="straightConnector1">
            <a:avLst/>
          </a:prstGeom>
          <a:noFill/>
          <a:ln cap="flat" cmpd="sng" w="9525">
            <a:solidFill>
              <a:schemeClr val="dk2"/>
            </a:solidFill>
            <a:prstDash val="solid"/>
            <a:round/>
            <a:headEnd len="med" w="med" type="none"/>
            <a:tailEnd len="med" w="med" type="triangle"/>
          </a:ln>
        </p:spPr>
      </p:cxnSp>
      <p:cxnSp>
        <p:nvCxnSpPr>
          <p:cNvPr id="212" name="Google Shape;212;p19"/>
          <p:cNvCxnSpPr/>
          <p:nvPr/>
        </p:nvCxnSpPr>
        <p:spPr>
          <a:xfrm>
            <a:off x="911387" y="1227912"/>
            <a:ext cx="554400" cy="1523400"/>
          </a:xfrm>
          <a:prstGeom prst="straightConnector1">
            <a:avLst/>
          </a:prstGeom>
          <a:noFill/>
          <a:ln cap="flat" cmpd="sng" w="9525">
            <a:solidFill>
              <a:schemeClr val="dk2"/>
            </a:solidFill>
            <a:prstDash val="solid"/>
            <a:round/>
            <a:headEnd len="med" w="med" type="none"/>
            <a:tailEnd len="med" w="med" type="triangle"/>
          </a:ln>
        </p:spPr>
      </p:cxnSp>
      <p:cxnSp>
        <p:nvCxnSpPr>
          <p:cNvPr id="213" name="Google Shape;213;p19"/>
          <p:cNvCxnSpPr/>
          <p:nvPr/>
        </p:nvCxnSpPr>
        <p:spPr>
          <a:xfrm>
            <a:off x="911387" y="1227912"/>
            <a:ext cx="576300" cy="2245200"/>
          </a:xfrm>
          <a:prstGeom prst="straightConnector1">
            <a:avLst/>
          </a:prstGeom>
          <a:noFill/>
          <a:ln cap="flat" cmpd="sng" w="9525">
            <a:solidFill>
              <a:schemeClr val="dk2"/>
            </a:solidFill>
            <a:prstDash val="solid"/>
            <a:round/>
            <a:headEnd len="med" w="med" type="none"/>
            <a:tailEnd len="med" w="med" type="triangle"/>
          </a:ln>
        </p:spPr>
      </p:cxnSp>
      <p:pic>
        <p:nvPicPr>
          <p:cNvPr id="214" name="Google Shape;214;p19"/>
          <p:cNvPicPr preferRelativeResize="0"/>
          <p:nvPr/>
        </p:nvPicPr>
        <p:blipFill>
          <a:blip r:embed="rId3">
            <a:alphaModFix/>
          </a:blip>
          <a:stretch>
            <a:fillRect/>
          </a:stretch>
        </p:blipFill>
        <p:spPr>
          <a:xfrm>
            <a:off x="419204" y="793638"/>
            <a:ext cx="628536" cy="353550"/>
          </a:xfrm>
          <a:prstGeom prst="rect">
            <a:avLst/>
          </a:prstGeom>
          <a:noFill/>
          <a:ln>
            <a:noFill/>
          </a:ln>
        </p:spPr>
      </p:pic>
      <p:sp>
        <p:nvSpPr>
          <p:cNvPr id="215" name="Google Shape;215;p19"/>
          <p:cNvSpPr txBox="1"/>
          <p:nvPr/>
        </p:nvSpPr>
        <p:spPr>
          <a:xfrm>
            <a:off x="495850" y="22659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cxnSp>
        <p:nvCxnSpPr>
          <p:cNvPr id="216" name="Google Shape;216;p19"/>
          <p:cNvCxnSpPr/>
          <p:nvPr/>
        </p:nvCxnSpPr>
        <p:spPr>
          <a:xfrm flipH="1" rot="10800000">
            <a:off x="1445200" y="1263650"/>
            <a:ext cx="665700" cy="2297700"/>
          </a:xfrm>
          <a:prstGeom prst="straightConnector1">
            <a:avLst/>
          </a:prstGeom>
          <a:noFill/>
          <a:ln cap="flat" cmpd="sng" w="9525">
            <a:solidFill>
              <a:schemeClr val="dk2"/>
            </a:solidFill>
            <a:prstDash val="solid"/>
            <a:round/>
            <a:headEnd len="med" w="med" type="none"/>
            <a:tailEnd len="med" w="med" type="triangle"/>
          </a:ln>
        </p:spPr>
      </p:cxnSp>
      <p:cxnSp>
        <p:nvCxnSpPr>
          <p:cNvPr id="217" name="Google Shape;217;p19"/>
          <p:cNvCxnSpPr/>
          <p:nvPr/>
        </p:nvCxnSpPr>
        <p:spPr>
          <a:xfrm flipH="1" rot="10800000">
            <a:off x="1465675" y="1263550"/>
            <a:ext cx="623400" cy="1465800"/>
          </a:xfrm>
          <a:prstGeom prst="straightConnector1">
            <a:avLst/>
          </a:prstGeom>
          <a:noFill/>
          <a:ln cap="flat" cmpd="sng" w="9525">
            <a:solidFill>
              <a:schemeClr val="dk2"/>
            </a:solidFill>
            <a:prstDash val="solid"/>
            <a:round/>
            <a:headEnd len="med" w="med" type="none"/>
            <a:tailEnd len="med" w="med" type="triangle"/>
          </a:ln>
        </p:spPr>
      </p:cxnSp>
      <p:cxnSp>
        <p:nvCxnSpPr>
          <p:cNvPr id="218" name="Google Shape;218;p19"/>
          <p:cNvCxnSpPr/>
          <p:nvPr/>
        </p:nvCxnSpPr>
        <p:spPr>
          <a:xfrm flipH="1" rot="10800000">
            <a:off x="1367225" y="1285525"/>
            <a:ext cx="721800" cy="689100"/>
          </a:xfrm>
          <a:prstGeom prst="straightConnector1">
            <a:avLst/>
          </a:prstGeom>
          <a:noFill/>
          <a:ln cap="flat" cmpd="sng" w="9525">
            <a:solidFill>
              <a:schemeClr val="dk2"/>
            </a:solidFill>
            <a:prstDash val="solid"/>
            <a:round/>
            <a:headEnd len="med" w="med" type="none"/>
            <a:tailEnd len="med" w="med" type="triangle"/>
          </a:ln>
        </p:spPr>
      </p:cxnSp>
      <p:sp>
        <p:nvSpPr>
          <p:cNvPr id="219" name="Google Shape;219;p19"/>
          <p:cNvSpPr txBox="1"/>
          <p:nvPr/>
        </p:nvSpPr>
        <p:spPr>
          <a:xfrm>
            <a:off x="1715050" y="2189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sp>
        <p:nvSpPr>
          <p:cNvPr id="220" name="Google Shape;220;p19"/>
          <p:cNvSpPr txBox="1"/>
          <p:nvPr/>
        </p:nvSpPr>
        <p:spPr>
          <a:xfrm>
            <a:off x="1943650" y="8943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Commit</a:t>
            </a:r>
            <a:endParaRPr/>
          </a:p>
        </p:txBody>
      </p:sp>
      <p:cxnSp>
        <p:nvCxnSpPr>
          <p:cNvPr id="221" name="Google Shape;221;p19"/>
          <p:cNvCxnSpPr/>
          <p:nvPr/>
        </p:nvCxnSpPr>
        <p:spPr>
          <a:xfrm flipH="1" rot="10800000">
            <a:off x="2747050" y="1050950"/>
            <a:ext cx="257100" cy="376800"/>
          </a:xfrm>
          <a:prstGeom prst="straightConnector1">
            <a:avLst/>
          </a:prstGeom>
          <a:noFill/>
          <a:ln cap="flat" cmpd="sng" w="9525">
            <a:solidFill>
              <a:schemeClr val="dk2"/>
            </a:solidFill>
            <a:prstDash val="solid"/>
            <a:round/>
            <a:headEnd len="med" w="med" type="none"/>
            <a:tailEnd len="med" w="med" type="none"/>
          </a:ln>
        </p:spPr>
      </p:cxnSp>
      <p:cxnSp>
        <p:nvCxnSpPr>
          <p:cNvPr id="222" name="Google Shape;222;p19"/>
          <p:cNvCxnSpPr/>
          <p:nvPr/>
        </p:nvCxnSpPr>
        <p:spPr>
          <a:xfrm flipH="1" rot="10800000">
            <a:off x="2899450" y="1050950"/>
            <a:ext cx="257100" cy="376800"/>
          </a:xfrm>
          <a:prstGeom prst="straightConnector1">
            <a:avLst/>
          </a:prstGeom>
          <a:noFill/>
          <a:ln cap="flat" cmpd="sng" w="9525">
            <a:solidFill>
              <a:schemeClr val="dk2"/>
            </a:solidFill>
            <a:prstDash val="solid"/>
            <a:round/>
            <a:headEnd len="med" w="med" type="none"/>
            <a:tailEnd len="med" w="med" type="none"/>
          </a:ln>
        </p:spPr>
      </p:cxnSp>
      <p:cxnSp>
        <p:nvCxnSpPr>
          <p:cNvPr id="223" name="Google Shape;223;p19"/>
          <p:cNvCxnSpPr/>
          <p:nvPr/>
        </p:nvCxnSpPr>
        <p:spPr>
          <a:xfrm flipH="1" rot="10800000">
            <a:off x="3051850" y="1050950"/>
            <a:ext cx="257100" cy="376800"/>
          </a:xfrm>
          <a:prstGeom prst="straightConnector1">
            <a:avLst/>
          </a:prstGeom>
          <a:noFill/>
          <a:ln cap="flat" cmpd="sng" w="9525">
            <a:solidFill>
              <a:schemeClr val="dk2"/>
            </a:solidFill>
            <a:prstDash val="solid"/>
            <a:round/>
            <a:headEnd len="med" w="med" type="none"/>
            <a:tailEnd len="med" w="med" type="none"/>
          </a:ln>
        </p:spPr>
      </p:cxnSp>
      <p:cxnSp>
        <p:nvCxnSpPr>
          <p:cNvPr id="224" name="Google Shape;224;p19"/>
          <p:cNvCxnSpPr/>
          <p:nvPr/>
        </p:nvCxnSpPr>
        <p:spPr>
          <a:xfrm flipH="1" rot="10800000">
            <a:off x="3204250" y="1050950"/>
            <a:ext cx="257100" cy="376800"/>
          </a:xfrm>
          <a:prstGeom prst="straightConnector1">
            <a:avLst/>
          </a:prstGeom>
          <a:noFill/>
          <a:ln cap="flat" cmpd="sng" w="9525">
            <a:solidFill>
              <a:schemeClr val="dk2"/>
            </a:solidFill>
            <a:prstDash val="solid"/>
            <a:round/>
            <a:headEnd len="med" w="med" type="none"/>
            <a:tailEnd len="med" w="med" type="none"/>
          </a:ln>
        </p:spPr>
      </p:cxnSp>
      <p:sp>
        <p:nvSpPr>
          <p:cNvPr id="225" name="Google Shape;225;p19"/>
          <p:cNvSpPr txBox="1"/>
          <p:nvPr/>
        </p:nvSpPr>
        <p:spPr>
          <a:xfrm>
            <a:off x="5948700" y="3757875"/>
            <a:ext cx="864000" cy="2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2</a:t>
            </a:r>
            <a:endParaRPr/>
          </a:p>
        </p:txBody>
      </p:sp>
      <p:cxnSp>
        <p:nvCxnSpPr>
          <p:cNvPr id="226" name="Google Shape;226;p19"/>
          <p:cNvCxnSpPr/>
          <p:nvPr/>
        </p:nvCxnSpPr>
        <p:spPr>
          <a:xfrm flipH="1" rot="10800000">
            <a:off x="3768075" y="1219975"/>
            <a:ext cx="448500" cy="765600"/>
          </a:xfrm>
          <a:prstGeom prst="straightConnector1">
            <a:avLst/>
          </a:prstGeom>
          <a:noFill/>
          <a:ln cap="flat" cmpd="sng" w="9525">
            <a:solidFill>
              <a:schemeClr val="dk2"/>
            </a:solidFill>
            <a:prstDash val="solid"/>
            <a:round/>
            <a:headEnd len="med" w="med" type="none"/>
            <a:tailEnd len="med" w="med" type="triangle"/>
          </a:ln>
        </p:spPr>
      </p:cxnSp>
      <p:cxnSp>
        <p:nvCxnSpPr>
          <p:cNvPr id="227" name="Google Shape;227;p19"/>
          <p:cNvCxnSpPr/>
          <p:nvPr/>
        </p:nvCxnSpPr>
        <p:spPr>
          <a:xfrm>
            <a:off x="3768075" y="1974625"/>
            <a:ext cx="415500" cy="743700"/>
          </a:xfrm>
          <a:prstGeom prst="straightConnector1">
            <a:avLst/>
          </a:prstGeom>
          <a:noFill/>
          <a:ln cap="flat" cmpd="sng" w="9525">
            <a:solidFill>
              <a:schemeClr val="dk2"/>
            </a:solidFill>
            <a:prstDash val="solid"/>
            <a:round/>
            <a:headEnd len="med" w="med" type="none"/>
            <a:tailEnd len="med" w="med" type="triangle"/>
          </a:ln>
        </p:spPr>
      </p:cxnSp>
      <p:cxnSp>
        <p:nvCxnSpPr>
          <p:cNvPr id="228" name="Google Shape;228;p19"/>
          <p:cNvCxnSpPr/>
          <p:nvPr/>
        </p:nvCxnSpPr>
        <p:spPr>
          <a:xfrm>
            <a:off x="3789950" y="1985575"/>
            <a:ext cx="426600" cy="1498500"/>
          </a:xfrm>
          <a:prstGeom prst="straightConnector1">
            <a:avLst/>
          </a:prstGeom>
          <a:noFill/>
          <a:ln cap="flat" cmpd="sng" w="9525">
            <a:solidFill>
              <a:schemeClr val="dk2"/>
            </a:solidFill>
            <a:prstDash val="solid"/>
            <a:round/>
            <a:headEnd len="med" w="med" type="none"/>
            <a:tailEnd len="med" w="med" type="triangle"/>
          </a:ln>
        </p:spPr>
      </p:cxnSp>
      <p:sp>
        <p:nvSpPr>
          <p:cNvPr id="229" name="Google Shape;229;p19"/>
          <p:cNvSpPr txBox="1"/>
          <p:nvPr/>
        </p:nvSpPr>
        <p:spPr>
          <a:xfrm>
            <a:off x="3543850" y="1427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Prepare</a:t>
            </a:r>
            <a:endParaRPr/>
          </a:p>
        </p:txBody>
      </p:sp>
      <p:cxnSp>
        <p:nvCxnSpPr>
          <p:cNvPr id="230" name="Google Shape;230;p19"/>
          <p:cNvCxnSpPr/>
          <p:nvPr/>
        </p:nvCxnSpPr>
        <p:spPr>
          <a:xfrm>
            <a:off x="4292725" y="1219925"/>
            <a:ext cx="568800" cy="743700"/>
          </a:xfrm>
          <a:prstGeom prst="straightConnector1">
            <a:avLst/>
          </a:prstGeom>
          <a:noFill/>
          <a:ln cap="flat" cmpd="sng" w="9525">
            <a:solidFill>
              <a:schemeClr val="dk2"/>
            </a:solidFill>
            <a:prstDash val="solid"/>
            <a:round/>
            <a:headEnd len="med" w="med" type="none"/>
            <a:tailEnd len="med" w="med" type="triangle"/>
          </a:ln>
        </p:spPr>
      </p:cxnSp>
      <p:cxnSp>
        <p:nvCxnSpPr>
          <p:cNvPr id="231" name="Google Shape;231;p19"/>
          <p:cNvCxnSpPr/>
          <p:nvPr/>
        </p:nvCxnSpPr>
        <p:spPr>
          <a:xfrm flipH="1" rot="10800000">
            <a:off x="4292725" y="2007450"/>
            <a:ext cx="557700" cy="667200"/>
          </a:xfrm>
          <a:prstGeom prst="straightConnector1">
            <a:avLst/>
          </a:prstGeom>
          <a:noFill/>
          <a:ln cap="flat" cmpd="sng" w="9525">
            <a:solidFill>
              <a:schemeClr val="dk2"/>
            </a:solidFill>
            <a:prstDash val="solid"/>
            <a:round/>
            <a:headEnd len="med" w="med" type="none"/>
            <a:tailEnd len="med" w="med" type="triangle"/>
          </a:ln>
        </p:spPr>
      </p:cxnSp>
      <p:cxnSp>
        <p:nvCxnSpPr>
          <p:cNvPr id="232" name="Google Shape;232;p19"/>
          <p:cNvCxnSpPr/>
          <p:nvPr/>
        </p:nvCxnSpPr>
        <p:spPr>
          <a:xfrm flipH="1" rot="10800000">
            <a:off x="4314600" y="2051100"/>
            <a:ext cx="535800" cy="1443900"/>
          </a:xfrm>
          <a:prstGeom prst="straightConnector1">
            <a:avLst/>
          </a:prstGeom>
          <a:noFill/>
          <a:ln cap="flat" cmpd="sng" w="9525">
            <a:solidFill>
              <a:schemeClr val="dk2"/>
            </a:solidFill>
            <a:prstDash val="solid"/>
            <a:round/>
            <a:headEnd len="med" w="med" type="none"/>
            <a:tailEnd len="med" w="med" type="triangle"/>
          </a:ln>
        </p:spPr>
      </p:cxnSp>
      <p:sp>
        <p:nvSpPr>
          <p:cNvPr id="233" name="Google Shape;233;p19"/>
          <p:cNvSpPr txBox="1"/>
          <p:nvPr/>
        </p:nvSpPr>
        <p:spPr>
          <a:xfrm>
            <a:off x="4610650" y="21135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Promise</a:t>
            </a:r>
            <a:endParaRPr/>
          </a:p>
        </p:txBody>
      </p:sp>
      <p:pic>
        <p:nvPicPr>
          <p:cNvPr id="234" name="Google Shape;234;p19"/>
          <p:cNvPicPr preferRelativeResize="0"/>
          <p:nvPr/>
        </p:nvPicPr>
        <p:blipFill>
          <a:blip r:embed="rId3">
            <a:alphaModFix/>
          </a:blip>
          <a:stretch>
            <a:fillRect/>
          </a:stretch>
        </p:blipFill>
        <p:spPr>
          <a:xfrm>
            <a:off x="4838804" y="1631838"/>
            <a:ext cx="628536" cy="353550"/>
          </a:xfrm>
          <a:prstGeom prst="rect">
            <a:avLst/>
          </a:prstGeom>
          <a:noFill/>
          <a:ln>
            <a:noFill/>
          </a:ln>
        </p:spPr>
      </p:pic>
      <p:sp>
        <p:nvSpPr>
          <p:cNvPr id="235" name="Google Shape;235;p19"/>
          <p:cNvSpPr txBox="1"/>
          <p:nvPr/>
        </p:nvSpPr>
        <p:spPr>
          <a:xfrm>
            <a:off x="3738900" y="3605475"/>
            <a:ext cx="1307400" cy="2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View Change</a:t>
            </a:r>
            <a:endParaRPr/>
          </a:p>
        </p:txBody>
      </p:sp>
      <p:sp>
        <p:nvSpPr>
          <p:cNvPr id="236" name="Google Shape;23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37" name="Google Shape;237;p19"/>
          <p:cNvCxnSpPr/>
          <p:nvPr/>
        </p:nvCxnSpPr>
        <p:spPr>
          <a:xfrm flipH="1" rot="10800000">
            <a:off x="5977875" y="1219975"/>
            <a:ext cx="448500" cy="765600"/>
          </a:xfrm>
          <a:prstGeom prst="straightConnector1">
            <a:avLst/>
          </a:prstGeom>
          <a:noFill/>
          <a:ln cap="flat" cmpd="sng" w="9525">
            <a:solidFill>
              <a:schemeClr val="dk2"/>
            </a:solidFill>
            <a:prstDash val="solid"/>
            <a:round/>
            <a:headEnd len="med" w="med" type="none"/>
            <a:tailEnd len="med" w="med" type="triangle"/>
          </a:ln>
        </p:spPr>
      </p:cxnSp>
      <p:cxnSp>
        <p:nvCxnSpPr>
          <p:cNvPr id="238" name="Google Shape;238;p19"/>
          <p:cNvCxnSpPr/>
          <p:nvPr/>
        </p:nvCxnSpPr>
        <p:spPr>
          <a:xfrm>
            <a:off x="5977875" y="1974625"/>
            <a:ext cx="415500" cy="743700"/>
          </a:xfrm>
          <a:prstGeom prst="straightConnector1">
            <a:avLst/>
          </a:prstGeom>
          <a:noFill/>
          <a:ln cap="flat" cmpd="sng" w="9525">
            <a:solidFill>
              <a:schemeClr val="dk2"/>
            </a:solidFill>
            <a:prstDash val="solid"/>
            <a:round/>
            <a:headEnd len="med" w="med" type="none"/>
            <a:tailEnd len="med" w="med" type="triangle"/>
          </a:ln>
        </p:spPr>
      </p:cxnSp>
      <p:cxnSp>
        <p:nvCxnSpPr>
          <p:cNvPr id="239" name="Google Shape;239;p19"/>
          <p:cNvCxnSpPr/>
          <p:nvPr/>
        </p:nvCxnSpPr>
        <p:spPr>
          <a:xfrm>
            <a:off x="5999750" y="1985575"/>
            <a:ext cx="426600" cy="1498500"/>
          </a:xfrm>
          <a:prstGeom prst="straightConnector1">
            <a:avLst/>
          </a:prstGeom>
          <a:noFill/>
          <a:ln cap="flat" cmpd="sng" w="9525">
            <a:solidFill>
              <a:schemeClr val="dk2"/>
            </a:solidFill>
            <a:prstDash val="solid"/>
            <a:round/>
            <a:headEnd len="med" w="med" type="none"/>
            <a:tailEnd len="med" w="med" type="triangle"/>
          </a:ln>
        </p:spPr>
      </p:cxnSp>
      <p:sp>
        <p:nvSpPr>
          <p:cNvPr id="240" name="Google Shape;240;p19"/>
          <p:cNvSpPr txBox="1"/>
          <p:nvPr/>
        </p:nvSpPr>
        <p:spPr>
          <a:xfrm>
            <a:off x="5753650" y="14277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a:t>
            </a:r>
            <a:endParaRPr/>
          </a:p>
        </p:txBody>
      </p:sp>
      <p:cxnSp>
        <p:nvCxnSpPr>
          <p:cNvPr id="241" name="Google Shape;241;p19"/>
          <p:cNvCxnSpPr/>
          <p:nvPr/>
        </p:nvCxnSpPr>
        <p:spPr>
          <a:xfrm>
            <a:off x="6426325" y="1219925"/>
            <a:ext cx="568800" cy="743700"/>
          </a:xfrm>
          <a:prstGeom prst="straightConnector1">
            <a:avLst/>
          </a:prstGeom>
          <a:noFill/>
          <a:ln cap="flat" cmpd="sng" w="9525">
            <a:solidFill>
              <a:schemeClr val="dk2"/>
            </a:solidFill>
            <a:prstDash val="solid"/>
            <a:round/>
            <a:headEnd len="med" w="med" type="none"/>
            <a:tailEnd len="med" w="med" type="triangle"/>
          </a:ln>
        </p:spPr>
      </p:cxnSp>
      <p:cxnSp>
        <p:nvCxnSpPr>
          <p:cNvPr id="242" name="Google Shape;242;p19"/>
          <p:cNvCxnSpPr/>
          <p:nvPr/>
        </p:nvCxnSpPr>
        <p:spPr>
          <a:xfrm flipH="1" rot="10800000">
            <a:off x="6426325" y="2007450"/>
            <a:ext cx="557700" cy="667200"/>
          </a:xfrm>
          <a:prstGeom prst="straightConnector1">
            <a:avLst/>
          </a:prstGeom>
          <a:noFill/>
          <a:ln cap="flat" cmpd="sng" w="9525">
            <a:solidFill>
              <a:schemeClr val="dk2"/>
            </a:solidFill>
            <a:prstDash val="solid"/>
            <a:round/>
            <a:headEnd len="med" w="med" type="none"/>
            <a:tailEnd len="med" w="med" type="triangle"/>
          </a:ln>
        </p:spPr>
      </p:cxnSp>
      <p:cxnSp>
        <p:nvCxnSpPr>
          <p:cNvPr id="243" name="Google Shape;243;p19"/>
          <p:cNvCxnSpPr/>
          <p:nvPr/>
        </p:nvCxnSpPr>
        <p:spPr>
          <a:xfrm flipH="1" rot="10800000">
            <a:off x="6448200" y="2051100"/>
            <a:ext cx="535800" cy="1443900"/>
          </a:xfrm>
          <a:prstGeom prst="straightConnector1">
            <a:avLst/>
          </a:prstGeom>
          <a:noFill/>
          <a:ln cap="flat" cmpd="sng" w="9525">
            <a:solidFill>
              <a:schemeClr val="dk2"/>
            </a:solidFill>
            <a:prstDash val="solid"/>
            <a:round/>
            <a:headEnd len="med" w="med" type="none"/>
            <a:tailEnd len="med" w="med" type="triangle"/>
          </a:ln>
        </p:spPr>
      </p:cxnSp>
      <p:sp>
        <p:nvSpPr>
          <p:cNvPr id="244" name="Google Shape;244;p19"/>
          <p:cNvSpPr txBox="1"/>
          <p:nvPr/>
        </p:nvSpPr>
        <p:spPr>
          <a:xfrm>
            <a:off x="6820450" y="2265950"/>
            <a:ext cx="9843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Accept</a:t>
            </a:r>
            <a:endParaRPr/>
          </a:p>
        </p:txBody>
      </p:sp>
      <p:pic>
        <p:nvPicPr>
          <p:cNvPr id="245" name="Google Shape;245;p19"/>
          <p:cNvPicPr preferRelativeResize="0"/>
          <p:nvPr/>
        </p:nvPicPr>
        <p:blipFill>
          <a:blip r:embed="rId4">
            <a:alphaModFix/>
          </a:blip>
          <a:stretch>
            <a:fillRect/>
          </a:stretch>
        </p:blipFill>
        <p:spPr>
          <a:xfrm>
            <a:off x="3223025" y="1851174"/>
            <a:ext cx="268801" cy="262502"/>
          </a:xfrm>
          <a:prstGeom prst="rect">
            <a:avLst/>
          </a:prstGeom>
          <a:noFill/>
          <a:ln>
            <a:noFill/>
          </a:ln>
        </p:spPr>
      </p:pic>
      <p:pic>
        <p:nvPicPr>
          <p:cNvPr id="246" name="Google Shape;246;p19"/>
          <p:cNvPicPr preferRelativeResize="0"/>
          <p:nvPr/>
        </p:nvPicPr>
        <p:blipFill>
          <a:blip r:embed="rId4">
            <a:alphaModFix/>
          </a:blip>
          <a:stretch>
            <a:fillRect/>
          </a:stretch>
        </p:blipFill>
        <p:spPr>
          <a:xfrm>
            <a:off x="3223025" y="2613174"/>
            <a:ext cx="268801" cy="262502"/>
          </a:xfrm>
          <a:prstGeom prst="rect">
            <a:avLst/>
          </a:prstGeom>
          <a:noFill/>
          <a:ln>
            <a:noFill/>
          </a:ln>
        </p:spPr>
      </p:pic>
      <p:pic>
        <p:nvPicPr>
          <p:cNvPr id="247" name="Google Shape;247;p19"/>
          <p:cNvPicPr preferRelativeResize="0"/>
          <p:nvPr/>
        </p:nvPicPr>
        <p:blipFill>
          <a:blip r:embed="rId4">
            <a:alphaModFix/>
          </a:blip>
          <a:stretch>
            <a:fillRect/>
          </a:stretch>
        </p:blipFill>
        <p:spPr>
          <a:xfrm>
            <a:off x="3223025" y="3375174"/>
            <a:ext cx="268801" cy="262502"/>
          </a:xfrm>
          <a:prstGeom prst="rect">
            <a:avLst/>
          </a:prstGeom>
          <a:noFill/>
          <a:ln>
            <a:noFill/>
          </a:ln>
        </p:spPr>
      </p:pic>
      <p:sp>
        <p:nvSpPr>
          <p:cNvPr id="248" name="Google Shape;248;p19"/>
          <p:cNvSpPr/>
          <p:nvPr/>
        </p:nvSpPr>
        <p:spPr>
          <a:xfrm>
            <a:off x="2693350" y="768225"/>
            <a:ext cx="2967900" cy="3558000"/>
          </a:xfrm>
          <a:prstGeom prst="rect">
            <a:avLst/>
          </a:prstGeom>
          <a:noFill/>
          <a:ln cap="flat" cmpd="sng" w="28575">
            <a:solidFill>
              <a:srgbClr val="22222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19"/>
          <p:cNvSpPr txBox="1"/>
          <p:nvPr/>
        </p:nvSpPr>
        <p:spPr>
          <a:xfrm>
            <a:off x="-37775" y="4458325"/>
            <a:ext cx="9144000" cy="667200"/>
          </a:xfrm>
          <a:prstGeom prst="rect">
            <a:avLst/>
          </a:prstGeom>
          <a:solidFill>
            <a:srgbClr val="FFF2CC"/>
          </a:solidFill>
          <a:ln cap="flat" cmpd="sng" w="28575">
            <a:solidFill>
              <a:srgbClr val="222222"/>
            </a:solidFill>
            <a:prstDash val="solid"/>
            <a:round/>
            <a:headEnd len="sm" w="sm" type="none"/>
            <a:tailEnd len="sm" w="sm" type="none"/>
          </a:ln>
        </p:spPr>
        <p:txBody>
          <a:bodyPr anchorCtr="0" anchor="t" bIns="91425" lIns="91425" spcFirstLastPara="1" rIns="91425" wrap="square" tIns="91425">
            <a:noAutofit/>
          </a:bodyPr>
          <a:lstStyle/>
          <a:p>
            <a:pPr indent="457200" lvl="0" marL="1371600" rtl="0" algn="l">
              <a:spcBef>
                <a:spcPts val="0"/>
              </a:spcBef>
              <a:spcAft>
                <a:spcPts val="0"/>
              </a:spcAft>
              <a:buNone/>
            </a:pPr>
            <a:r>
              <a:rPr lang="en" sz="1900">
                <a:latin typeface="Times New Roman"/>
                <a:ea typeface="Times New Roman"/>
                <a:cs typeface="Times New Roman"/>
                <a:sym typeface="Times New Roman"/>
              </a:rPr>
              <a:t>No new commands are committed during view change</a:t>
            </a:r>
            <a:endParaRPr sz="1900">
              <a:latin typeface="Times New Roman"/>
              <a:ea typeface="Times New Roman"/>
              <a:cs typeface="Times New Roman"/>
              <a:sym typeface="Times New Roman"/>
            </a:endParaRPr>
          </a:p>
          <a:p>
            <a:pPr indent="0" lvl="0" marL="1371600" rtl="0" algn="l">
              <a:spcBef>
                <a:spcPts val="0"/>
              </a:spcBef>
              <a:spcAft>
                <a:spcPts val="0"/>
              </a:spcAft>
              <a:buNone/>
            </a:pPr>
            <a:r>
              <a:rPr lang="en" sz="1900">
                <a:latin typeface="Times New Roman"/>
                <a:ea typeface="Times New Roman"/>
                <a:cs typeface="Times New Roman"/>
                <a:sym typeface="Times New Roman"/>
              </a:rPr>
              <a:t>Liveness depends on partial </a:t>
            </a:r>
            <a:r>
              <a:rPr lang="en" sz="1900">
                <a:latin typeface="Times New Roman"/>
                <a:ea typeface="Times New Roman"/>
                <a:cs typeface="Times New Roman"/>
                <a:sym typeface="Times New Roman"/>
              </a:rPr>
              <a:t>synchronous</a:t>
            </a:r>
            <a:r>
              <a:rPr lang="en" sz="1900">
                <a:latin typeface="Times New Roman"/>
                <a:ea typeface="Times New Roman"/>
                <a:cs typeface="Times New Roman"/>
                <a:sym typeface="Times New Roman"/>
              </a:rPr>
              <a:t> network conditions  </a:t>
            </a:r>
            <a:endParaRPr sz="1900">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Tyranny of Timeout Problems in Consensus</a:t>
            </a:r>
            <a:endParaRPr>
              <a:latin typeface="Times New Roman"/>
              <a:ea typeface="Times New Roman"/>
              <a:cs typeface="Times New Roman"/>
              <a:sym typeface="Times New Roman"/>
            </a:endParaRPr>
          </a:p>
        </p:txBody>
      </p:sp>
      <p:sp>
        <p:nvSpPr>
          <p:cNvPr id="255" name="Google Shape;255;p20"/>
          <p:cNvSpPr/>
          <p:nvPr/>
        </p:nvSpPr>
        <p:spPr>
          <a:xfrm>
            <a:off x="23350" y="2214725"/>
            <a:ext cx="2937300" cy="891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Timeout based view change</a:t>
            </a:r>
            <a:endParaRPr>
              <a:latin typeface="Times New Roman"/>
              <a:ea typeface="Times New Roman"/>
              <a:cs typeface="Times New Roman"/>
              <a:sym typeface="Times New Roman"/>
            </a:endParaRPr>
          </a:p>
        </p:txBody>
      </p:sp>
      <p:sp>
        <p:nvSpPr>
          <p:cNvPr id="256" name="Google Shape;256;p20"/>
          <p:cNvSpPr/>
          <p:nvPr/>
        </p:nvSpPr>
        <p:spPr>
          <a:xfrm>
            <a:off x="3071350" y="2214725"/>
            <a:ext cx="2937300" cy="891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Conservative timeouts</a:t>
            </a:r>
            <a:endParaRPr>
              <a:latin typeface="Times New Roman"/>
              <a:ea typeface="Times New Roman"/>
              <a:cs typeface="Times New Roman"/>
              <a:sym typeface="Times New Roman"/>
            </a:endParaRPr>
          </a:p>
        </p:txBody>
      </p:sp>
      <p:sp>
        <p:nvSpPr>
          <p:cNvPr id="257" name="Google Shape;257;p20"/>
          <p:cNvSpPr/>
          <p:nvPr/>
        </p:nvSpPr>
        <p:spPr>
          <a:xfrm>
            <a:off x="6119350" y="2214725"/>
            <a:ext cx="2937300" cy="891000"/>
          </a:xfrm>
          <a:prstGeom prst="roundRect">
            <a:avLst>
              <a:gd fmla="val 16667"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Manually configured timeouts</a:t>
            </a:r>
            <a:endParaRPr>
              <a:latin typeface="Times New Roman"/>
              <a:ea typeface="Times New Roman"/>
              <a:cs typeface="Times New Roman"/>
              <a:sym typeface="Times New Roman"/>
            </a:endParaRPr>
          </a:p>
        </p:txBody>
      </p:sp>
      <p:sp>
        <p:nvSpPr>
          <p:cNvPr id="258" name="Google Shape;258;p20"/>
          <p:cNvSpPr/>
          <p:nvPr/>
        </p:nvSpPr>
        <p:spPr>
          <a:xfrm>
            <a:off x="3071350" y="2214725"/>
            <a:ext cx="2937300" cy="8910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Conservative timeouts</a:t>
            </a:r>
            <a:endParaRPr>
              <a:latin typeface="Times New Roman"/>
              <a:ea typeface="Times New Roman"/>
              <a:cs typeface="Times New Roman"/>
              <a:sym typeface="Times New Roman"/>
            </a:endParaRPr>
          </a:p>
        </p:txBody>
      </p:sp>
      <p:sp>
        <p:nvSpPr>
          <p:cNvPr id="259" name="Google Shape;25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1"/>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Choosing Timeouts in leader based protocols</a:t>
            </a:r>
            <a:endParaRPr>
              <a:latin typeface="Times New Roman"/>
              <a:ea typeface="Times New Roman"/>
              <a:cs typeface="Times New Roman"/>
              <a:sym typeface="Times New Roman"/>
            </a:endParaRPr>
          </a:p>
        </p:txBody>
      </p:sp>
      <p:sp>
        <p:nvSpPr>
          <p:cNvPr id="265" name="Google Shape;265;p21"/>
          <p:cNvSpPr/>
          <p:nvPr/>
        </p:nvSpPr>
        <p:spPr>
          <a:xfrm>
            <a:off x="1924100" y="1557175"/>
            <a:ext cx="5195700" cy="4239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1828800" rtl="0" algn="l">
              <a:spcBef>
                <a:spcPts val="0"/>
              </a:spcBef>
              <a:spcAft>
                <a:spcPts val="0"/>
              </a:spcAft>
              <a:buNone/>
            </a:pPr>
            <a:r>
              <a:rPr lang="en">
                <a:latin typeface="Times New Roman"/>
                <a:ea typeface="Times New Roman"/>
                <a:cs typeface="Times New Roman"/>
                <a:sym typeface="Times New Roman"/>
              </a:rPr>
              <a:t>      Timeout</a:t>
            </a:r>
            <a:endParaRPr>
              <a:latin typeface="Times New Roman"/>
              <a:ea typeface="Times New Roman"/>
              <a:cs typeface="Times New Roman"/>
              <a:sym typeface="Times New Roman"/>
            </a:endParaRPr>
          </a:p>
        </p:txBody>
      </p:sp>
      <p:sp>
        <p:nvSpPr>
          <p:cNvPr id="266" name="Google Shape;266;p21"/>
          <p:cNvSpPr/>
          <p:nvPr/>
        </p:nvSpPr>
        <p:spPr>
          <a:xfrm>
            <a:off x="7189850" y="1252375"/>
            <a:ext cx="1689900" cy="9648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High Timeout</a:t>
            </a:r>
            <a:endParaRPr>
              <a:latin typeface="Times New Roman"/>
              <a:ea typeface="Times New Roman"/>
              <a:cs typeface="Times New Roman"/>
              <a:sym typeface="Times New Roman"/>
            </a:endParaRPr>
          </a:p>
        </p:txBody>
      </p:sp>
      <p:sp>
        <p:nvSpPr>
          <p:cNvPr id="267" name="Google Shape;267;p21"/>
          <p:cNvSpPr/>
          <p:nvPr/>
        </p:nvSpPr>
        <p:spPr>
          <a:xfrm>
            <a:off x="179450" y="1252375"/>
            <a:ext cx="1689900" cy="9648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Low Timeout</a:t>
            </a:r>
            <a:endParaRPr>
              <a:latin typeface="Times New Roman"/>
              <a:ea typeface="Times New Roman"/>
              <a:cs typeface="Times New Roman"/>
              <a:sym typeface="Times New Roman"/>
            </a:endParaRPr>
          </a:p>
        </p:txBody>
      </p:sp>
      <p:sp>
        <p:nvSpPr>
          <p:cNvPr id="268" name="Google Shape;268;p21"/>
          <p:cNvSpPr/>
          <p:nvPr/>
        </p:nvSpPr>
        <p:spPr>
          <a:xfrm>
            <a:off x="7189850" y="1252375"/>
            <a:ext cx="1689900" cy="9648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High Timeout</a:t>
            </a:r>
            <a:endParaRPr>
              <a:latin typeface="Times New Roman"/>
              <a:ea typeface="Times New Roman"/>
              <a:cs typeface="Times New Roman"/>
              <a:sym typeface="Times New Roman"/>
            </a:endParaRPr>
          </a:p>
        </p:txBody>
      </p:sp>
      <p:sp>
        <p:nvSpPr>
          <p:cNvPr id="269" name="Google Shape;26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